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13"/>
  </p:notesMasterIdLst>
  <p:handoutMasterIdLst>
    <p:handoutMasterId r:id="rId14"/>
  </p:handoutMasterIdLst>
  <p:sldIdLst>
    <p:sldId id="257" r:id="rId2"/>
    <p:sldId id="261" r:id="rId3"/>
    <p:sldId id="757" r:id="rId4"/>
    <p:sldId id="754" r:id="rId5"/>
    <p:sldId id="755" r:id="rId6"/>
    <p:sldId id="271" r:id="rId7"/>
    <p:sldId id="759" r:id="rId8"/>
    <p:sldId id="756" r:id="rId9"/>
    <p:sldId id="760" r:id="rId10"/>
    <p:sldId id="758" r:id="rId11"/>
    <p:sldId id="270" r:id="rId12"/>
  </p:sldIdLst>
  <p:sldSz cx="12192000" cy="6858000"/>
  <p:notesSz cx="6858000" cy="9144000"/>
  <p:embeddedFontLst>
    <p:embeddedFont>
      <p:font typeface="Acumin Pro" panose="020B0504020202020204" pitchFamily="34" charset="77"/>
      <p:regular r:id="rId15"/>
      <p:bold r:id="rId16"/>
      <p:italic r:id="rId17"/>
      <p:boldItalic r:id="rId18"/>
    </p:embeddedFont>
    <p:embeddedFont>
      <p:font typeface="Acumin Pro ExtraCondensed" panose="020B0508020202020204" pitchFamily="34" charset="77"/>
      <p:regular r:id="rId19"/>
      <p:bold r:id="rId20"/>
      <p:italic r:id="rId21"/>
      <p:boldItalic r:id="rId22"/>
    </p:embeddedFont>
    <p:embeddedFont>
      <p:font typeface="Acumin Pro ExtraCondensed Smbd" panose="020B0708020202020204" pitchFamily="34" charset="77"/>
      <p:regular r:id="rId23"/>
      <p:bold r:id="rId24"/>
      <p:italic r:id="rId25"/>
      <p:boldItalic r:id="rId26"/>
    </p:embeddedFont>
    <p:embeddedFont>
      <p:font typeface="Acumin Pro Medium" panose="020B0604020202020204" pitchFamily="34" charset="77"/>
      <p:regular r:id="rId27"/>
      <p:italic r:id="rId28"/>
    </p:embeddedFont>
    <p:embeddedFont>
      <p:font typeface="Acumin Pro Semibold" panose="020B0704020202020204" pitchFamily="34" charset="77"/>
      <p:regular r:id="rId29"/>
      <p:bold r:id="rId30"/>
      <p:italic r:id="rId31"/>
      <p:boldItalic r:id="rId32"/>
    </p:embeddedFont>
    <p:embeddedFont>
      <p:font typeface="Acumin Pro SemiCondensed" panose="020B0506020202020204" pitchFamily="34" charset="77"/>
      <p:regular r:id="rId33"/>
      <p:bold r:id="rId34"/>
      <p:italic r:id="rId35"/>
      <p:boldItalic r:id="rId36"/>
    </p:embeddedFont>
    <p:embeddedFont>
      <p:font typeface="Calibri" panose="020F0502020204030204" pitchFamily="34" charset="0"/>
      <p:regular r:id="rId37"/>
      <p:bold r:id="rId38"/>
      <p:italic r:id="rId39"/>
      <p:boldItalic r:id="rId40"/>
    </p:embeddedFont>
    <p:embeddedFont>
      <p:font typeface="United Sans Cd Md" pitchFamily="2" charset="77"/>
      <p:regular r:id="rId41"/>
    </p:embeddedFont>
    <p:embeddedFont>
      <p:font typeface="United Sans Reg Medium" pitchFamily="2" charset="77"/>
      <p:regular r:id="rId4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4701"/>
    <p:restoredTop sz="86482"/>
  </p:normalViewPr>
  <p:slideViewPr>
    <p:cSldViewPr snapToGrid="0" snapToObjects="1">
      <p:cViewPr varScale="1">
        <p:scale>
          <a:sx n="77" d="100"/>
          <a:sy n="77" d="100"/>
        </p:scale>
        <p:origin x="216" y="122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69" d="100"/>
          <a:sy n="169" d="100"/>
        </p:scale>
        <p:origin x="4032"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font" Target="fonts/font25.fntdata"/><Relationship Id="rId21" Type="http://schemas.openxmlformats.org/officeDocument/2006/relationships/font" Target="fonts/font7.fntdata"/><Relationship Id="rId34" Type="http://schemas.openxmlformats.org/officeDocument/2006/relationships/font" Target="fonts/font20.fntdata"/><Relationship Id="rId42" Type="http://schemas.openxmlformats.org/officeDocument/2006/relationships/font" Target="fonts/font2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2.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font" Target="fonts/font2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font" Target="fonts/font24.fntdata"/><Relationship Id="rId46" Type="http://schemas.openxmlformats.org/officeDocument/2006/relationships/tableStyles" Target="tableStyles.xml"/><Relationship Id="rId20" Type="http://schemas.openxmlformats.org/officeDocument/2006/relationships/font" Target="fonts/font6.fntdata"/><Relationship Id="rId41" Type="http://schemas.openxmlformats.org/officeDocument/2006/relationships/font" Target="fonts/font2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414E82-ADCD-FD47-BF65-1CB77688E54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BD77275F-47EE-5D41-9AD1-87DB20B6D6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CA56EDA-A6C4-4448-81DB-D569FC06E2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9A5776-8919-4545-841A-B3D7B8C234F7}" type="slidenum">
              <a:rPr lang="en-US" smtClean="0"/>
              <a:t>‹#›</a:t>
            </a:fld>
            <a:endParaRPr lang="en-US"/>
          </a:p>
        </p:txBody>
      </p:sp>
      <p:sp>
        <p:nvSpPr>
          <p:cNvPr id="6" name="Date Placeholder 5">
            <a:extLst>
              <a:ext uri="{FF2B5EF4-FFF2-40B4-BE49-F238E27FC236}">
                <a16:creationId xmlns:a16="http://schemas.microsoft.com/office/drawing/2014/main" id="{0C9F3C12-DCB7-CE45-91CF-EA40F829F75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7D61072-73DA-A04B-8A41-67DE4C728D5B}" type="datetimeFigureOut">
              <a:rPr lang="en-US" smtClean="0"/>
              <a:t>4/6/23</a:t>
            </a:fld>
            <a:endParaRPr lang="en-US"/>
          </a:p>
        </p:txBody>
      </p:sp>
    </p:spTree>
    <p:extLst>
      <p:ext uri="{BB962C8B-B14F-4D97-AF65-F5344CB8AC3E}">
        <p14:creationId xmlns:p14="http://schemas.microsoft.com/office/powerpoint/2010/main" val="3823383420"/>
      </p:ext>
    </p:extLst>
  </p:cSld>
  <p:clrMap bg1="lt1" tx1="dk1" bg2="lt2" tx2="dk2" accent1="accent1" accent2="accent2" accent3="accent3" accent4="accent4" accent5="accent5" accent6="accent6" hlink="hlink" folHlink="folHlink"/>
</p:handoutMaster>
</file>

<file path=ppt/media/image10.png>
</file>

<file path=ppt/media/image11.svg>
</file>

<file path=ppt/media/image12.png>
</file>

<file path=ppt/media/image13.jpeg>
</file>

<file path=ppt/media/image14.png>
</file>

<file path=ppt/media/image15.svg>
</file>

<file path=ppt/media/image16.jpg>
</file>

<file path=ppt/media/image17.jpg>
</file>

<file path=ppt/media/image18.jpg>
</file>

<file path=ppt/media/image19.png>
</file>

<file path=ppt/media/image2.png>
</file>

<file path=ppt/media/image20.gif>
</file>

<file path=ppt/media/image21.png>
</file>

<file path=ppt/media/image22.png>
</file>

<file path=ppt/media/image23.png>
</file>

<file path=ppt/media/image24.png>
</file>

<file path=ppt/media/image25.jpeg>
</file>

<file path=ppt/media/image26.jpeg>
</file>

<file path=ppt/media/image27.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65683-8446-064B-AD30-47BA72480F7C}" type="datetimeFigureOut">
              <a:rPr lang="en-US" smtClean="0"/>
              <a:t>4/6/23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63BD6-9A76-3E42-9DF3-1D28BC75B5C8}" type="slidenum">
              <a:rPr lang="en-US" smtClean="0"/>
              <a:t>‹#›</a:t>
            </a:fld>
            <a:endParaRPr lang="en-US"/>
          </a:p>
        </p:txBody>
      </p:sp>
    </p:spTree>
    <p:extLst>
      <p:ext uri="{BB962C8B-B14F-4D97-AF65-F5344CB8AC3E}">
        <p14:creationId xmlns:p14="http://schemas.microsoft.com/office/powerpoint/2010/main" val="257067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1</a:t>
            </a:fld>
            <a:endParaRPr lang="en-US"/>
          </a:p>
        </p:txBody>
      </p:sp>
    </p:spTree>
    <p:extLst>
      <p:ext uri="{BB962C8B-B14F-4D97-AF65-F5344CB8AC3E}">
        <p14:creationId xmlns:p14="http://schemas.microsoft.com/office/powerpoint/2010/main" val="3785089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 learning is a subset of machine learning</a:t>
            </a:r>
          </a:p>
          <a:p>
            <a:r>
              <a:rPr lang="en-US" dirty="0"/>
              <a:t>Deep learning is subset of machine learning where computer learn in a manner similar to how the human brain works using neurons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F1FC09-0AB0-8949-87C2-559912A1A3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613189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 limitation of image classification is that it is unable to locate identified objects</a:t>
            </a:r>
          </a:p>
          <a:p>
            <a:r>
              <a:rPr lang="en-US" dirty="0"/>
              <a:t>2. Additionally, presence of multiple objects within images cannot be identified</a:t>
            </a:r>
          </a:p>
          <a:p>
            <a:r>
              <a:rPr lang="en-US" dirty="0"/>
              <a:t>3. Object detection however overcomes this limitation</a:t>
            </a:r>
          </a:p>
          <a:p>
            <a:r>
              <a:rPr lang="en-US" dirty="0"/>
              <a:t>4. In this study, the bounding box annotations that were created for the tar spot disease</a:t>
            </a:r>
          </a:p>
          <a:p>
            <a:r>
              <a:rPr lang="en-US" dirty="0"/>
              <a:t>5. Were used to train the YOLOv4 object detection model to locate and identify the presence of multiple tar spot lesions present on individual corn leaves.</a:t>
            </a:r>
          </a:p>
          <a:p>
            <a:endParaRPr lang="en-US" dirty="0"/>
          </a:p>
        </p:txBody>
      </p:sp>
      <p:sp>
        <p:nvSpPr>
          <p:cNvPr id="4" name="Slide Number Placeholder 3"/>
          <p:cNvSpPr>
            <a:spLocks noGrp="1"/>
          </p:cNvSpPr>
          <p:nvPr>
            <p:ph type="sldNum" sz="quarter" idx="5"/>
          </p:nvPr>
        </p:nvSpPr>
        <p:spPr/>
        <p:txBody>
          <a:bodyPr/>
          <a:lstStyle/>
          <a:p>
            <a:fld id="{920F3B37-C2A2-C348-8F2E-2AD301A4B111}" type="slidenum">
              <a:rPr lang="en-US" smtClean="0"/>
              <a:t>5</a:t>
            </a:fld>
            <a:endParaRPr lang="en-US"/>
          </a:p>
        </p:txBody>
      </p:sp>
    </p:spTree>
    <p:extLst>
      <p:ext uri="{BB962C8B-B14F-4D97-AF65-F5344CB8AC3E}">
        <p14:creationId xmlns:p14="http://schemas.microsoft.com/office/powerpoint/2010/main" val="10034862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ccessibility Statement">
    <p:bg>
      <p:bgPr>
        <a:solidFill>
          <a:schemeClr val="accent4"/>
        </a:solidFill>
        <a:effectLst/>
      </p:bgPr>
    </p:bg>
    <p:spTree>
      <p:nvGrpSpPr>
        <p:cNvPr id="1" name=""/>
        <p:cNvGrpSpPr/>
        <p:nvPr/>
      </p:nvGrpSpPr>
      <p:grpSpPr>
        <a:xfrm>
          <a:off x="0" y="0"/>
          <a:ext cx="0" cy="0"/>
          <a:chOff x="0" y="0"/>
          <a:chExt cx="0" cy="0"/>
        </a:xfrm>
      </p:grpSpPr>
      <p:sp>
        <p:nvSpPr>
          <p:cNvPr id="11" name="PPT Accessibility">
            <a:extLst>
              <a:ext uri="{FF2B5EF4-FFF2-40B4-BE49-F238E27FC236}">
                <a16:creationId xmlns:a16="http://schemas.microsoft.com/office/drawing/2014/main" id="{7218C6A0-FE47-3C49-9974-F3CABE12FB6E}"/>
              </a:ext>
            </a:extLst>
          </p:cNvPr>
          <p:cNvSpPr txBox="1"/>
          <p:nvPr userDrawn="1"/>
        </p:nvSpPr>
        <p:spPr>
          <a:xfrm>
            <a:off x="1943100" y="1877220"/>
            <a:ext cx="6844439" cy="1661993"/>
          </a:xfrm>
          <a:prstGeom prst="rect">
            <a:avLst/>
          </a:prstGeom>
          <a:noFill/>
        </p:spPr>
        <p:txBody>
          <a:bodyPr wrap="square" lIns="0" tIns="0" rIns="0" bIns="0" rtlCol="0">
            <a:spAutoFit/>
          </a:bodyPr>
          <a:lstStyle/>
          <a:p>
            <a:r>
              <a:rPr lang="en-US" sz="1800" dirty="0">
                <a:solidFill>
                  <a:schemeClr val="bg1"/>
                </a:solidFill>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endParaRPr lang="en-US" sz="1800" dirty="0">
              <a:solidFill>
                <a:schemeClr val="bg1"/>
              </a:solidFill>
            </a:endParaRPr>
          </a:p>
        </p:txBody>
      </p:sp>
      <p:sp>
        <p:nvSpPr>
          <p:cNvPr id="15" name="PPT Accessibility URL" descr="PPT Accessibility URL">
            <a:extLst>
              <a:ext uri="{FF2B5EF4-FFF2-40B4-BE49-F238E27FC236}">
                <a16:creationId xmlns:a16="http://schemas.microsoft.com/office/drawing/2014/main" id="{BA1A708E-CC6F-5046-B62E-67EF72C8345F}"/>
              </a:ext>
            </a:extLst>
          </p:cNvPr>
          <p:cNvSpPr>
            <a:spLocks noGrp="1"/>
          </p:cNvSpPr>
          <p:nvPr>
            <p:ph type="ctrTitle" hasCustomPrompt="1"/>
          </p:nvPr>
        </p:nvSpPr>
        <p:spPr bwMode="blackWhite">
          <a:xfrm>
            <a:off x="1943100" y="3846218"/>
            <a:ext cx="7225680" cy="505523"/>
          </a:xfrm>
          <a:prstGeom prst="rect">
            <a:avLst/>
          </a:prstGeom>
          <a:noFill/>
          <a:ln w="38100">
            <a:noFill/>
          </a:ln>
        </p:spPr>
        <p:txBody>
          <a:bodyPr wrap="square" lIns="0" tIns="0" rIns="0" bIns="0" anchor="t" anchorCtr="0">
            <a:spAutoFit/>
          </a:bodyPr>
          <a:lstStyle>
            <a:lvl1pPr algn="l">
              <a:defRPr sz="1800" b="0" i="0" cap="none" spc="0">
                <a:solidFill>
                  <a:schemeClr val="bg1"/>
                </a:solidFill>
                <a:latin typeface="Acumin Pro" panose="020B0504020202020204" pitchFamily="34" charset="77"/>
              </a:defRPr>
            </a:lvl1pPr>
          </a:lstStyle>
          <a:p>
            <a:r>
              <a:rPr lang="en-US" dirty="0">
                <a:solidFill>
                  <a:schemeClr val="accent1"/>
                </a:solidFill>
              </a:rPr>
              <a:t>https://</a:t>
            </a:r>
            <a:r>
              <a:rPr lang="en-US" dirty="0" err="1">
                <a:solidFill>
                  <a:schemeClr val="accent1"/>
                </a:solidFill>
              </a:rPr>
              <a:t>support.office.com</a:t>
            </a:r>
            <a:r>
              <a:rPr lang="en-US" dirty="0">
                <a:solidFill>
                  <a:schemeClr val="accent1"/>
                </a:solidFill>
              </a:rPr>
              <a:t>/</a:t>
            </a:r>
            <a:r>
              <a:rPr lang="en-US" dirty="0" err="1">
                <a:solidFill>
                  <a:schemeClr val="accent1"/>
                </a:solidFill>
              </a:rPr>
              <a:t>en</a:t>
            </a:r>
            <a:r>
              <a:rPr lang="en-US" dirty="0">
                <a:solidFill>
                  <a:schemeClr val="accent1"/>
                </a:solidFill>
              </a:rPr>
              <a:t>-us/article/Make-your-PowerPoint-presentations-accessible-6f7772b2-2f33-4bd2-8ca7-dae3b2b3ef25</a:t>
            </a:r>
          </a:p>
        </p:txBody>
      </p:sp>
      <p:pic>
        <p:nvPicPr>
          <p:cNvPr id="20" name="Gold Triangle">
            <a:extLst>
              <a:ext uri="{FF2B5EF4-FFF2-40B4-BE49-F238E27FC236}">
                <a16:creationId xmlns:a16="http://schemas.microsoft.com/office/drawing/2014/main" id="{8FB3CDDA-E495-3748-8358-7ED0109F464A}"/>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5" y="6202177"/>
            <a:ext cx="1142268" cy="323968"/>
          </a:xfrm>
        </p:spPr>
        <p:txBody>
          <a:bodyPr/>
          <a:lstStyle>
            <a:lvl1pPr>
              <a:defRPr>
                <a:solidFill>
                  <a:schemeClr val="accent4">
                    <a:alpha val="70000"/>
                  </a:schemeClr>
                </a:solidFill>
              </a:defRPr>
            </a:lvl1pPr>
          </a:lstStyle>
          <a:p>
            <a:fld id="{049DC8E1-D369-0F48-9062-BB068AFD07CE}" type="datetime1">
              <a:rPr lang="en-US" smtClean="0"/>
              <a:pPr/>
              <a:t>4/6/23</a:t>
            </a:fld>
            <a:endParaRPr lang="en-US" dirty="0"/>
          </a:p>
        </p:txBody>
      </p:sp>
      <p:cxnSp>
        <p:nvCxnSpPr>
          <p:cNvPr id="22" name="Line">
            <a:extLst>
              <a:ext uri="{FF2B5EF4-FFF2-40B4-BE49-F238E27FC236}">
                <a16:creationId xmlns:a16="http://schemas.microsoft.com/office/drawing/2014/main" id="{6E05FCF8-5823-9D4D-B7F3-412E5BDD4E01}"/>
              </a:ext>
            </a:extLst>
          </p:cNvPr>
          <p:cNvCxnSpPr>
            <a:cxnSpLocks/>
          </p:cNvCxnSpPr>
          <p:nvPr userDrawn="1"/>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9" name="Purdue CoBrand">
            <a:extLst>
              <a:ext uri="{FF2B5EF4-FFF2-40B4-BE49-F238E27FC236}">
                <a16:creationId xmlns:a16="http://schemas.microsoft.com/office/drawing/2014/main" id="{FD0EC21E-06D9-A343-B534-0EED0F3D39CB}"/>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5741884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122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2"/>
        </a:solidFill>
        <a:effectLst/>
      </p:bgPr>
    </p:bg>
    <p:spTree>
      <p:nvGrpSpPr>
        <p:cNvPr id="1" name=""/>
        <p:cNvGrpSpPr/>
        <p:nvPr/>
      </p:nvGrpSpPr>
      <p:grpSpPr>
        <a:xfrm>
          <a:off x="0" y="0"/>
          <a:ext cx="0" cy="0"/>
          <a:chOff x="0" y="0"/>
          <a:chExt cx="0" cy="0"/>
        </a:xfrm>
      </p:grpSpPr>
      <p:sp>
        <p:nvSpPr>
          <p:cNvPr id="20" name="Gold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43100" y="1626244"/>
            <a:ext cx="7911945" cy="1523494"/>
          </a:xfrm>
          <a:prstGeom prst="rect">
            <a:avLst/>
          </a:prstGeom>
          <a:noFill/>
          <a:ln w="38100">
            <a:noFill/>
          </a:ln>
        </p:spPr>
        <p:txBody>
          <a:bodyPr wrap="square" lIns="0" tIns="0" rIns="0" bIns="0" anchor="t" anchorCtr="0">
            <a:spAutoFit/>
          </a:bodyPr>
          <a:lstStyle>
            <a:lvl1pPr algn="l">
              <a:lnSpc>
                <a:spcPct val="80000"/>
              </a:lnSpc>
              <a:defRPr sz="6000" b="1" i="1" spc="0">
                <a:solidFill>
                  <a:schemeClr val="bg1"/>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1950624" y="3990085"/>
            <a:ext cx="7096269" cy="336015"/>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Black Triangle">
            <a:extLst>
              <a:ext uri="{FF2B5EF4-FFF2-40B4-BE49-F238E27FC236}">
                <a16:creationId xmlns:a16="http://schemas.microsoft.com/office/drawing/2014/main" id="{89E231D1-E6F4-D744-B354-255815F71933}"/>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7" name="Date"/>
          <p:cNvSpPr>
            <a:spLocks noGrp="1"/>
          </p:cNvSpPr>
          <p:nvPr>
            <p:ph type="dt" sz="half" idx="10"/>
          </p:nvPr>
        </p:nvSpPr>
        <p:spPr/>
        <p:txBody>
          <a:bodyPr/>
          <a:lstStyle>
            <a:lvl1pPr>
              <a:defRPr>
                <a:solidFill>
                  <a:schemeClr val="accent4">
                    <a:alpha val="70000"/>
                  </a:schemeClr>
                </a:solidFill>
              </a:defRPr>
            </a:lvl1pPr>
          </a:lstStyle>
          <a:p>
            <a:fld id="{049DC8E1-D369-0F48-9062-BB068AFD07CE}" type="datetime1">
              <a:rPr lang="en-US" smtClean="0"/>
              <a:pPr/>
              <a:t>4/6/23</a:t>
            </a:fld>
            <a:endParaRPr lang="en-US" dirty="0"/>
          </a:p>
        </p:txBody>
      </p:sp>
      <p:cxnSp>
        <p:nvCxnSpPr>
          <p:cNvPr id="33" name="Line">
            <a:extLst>
              <a:ext uri="{FF2B5EF4-FFF2-40B4-BE49-F238E27FC236}">
                <a16:creationId xmlns:a16="http://schemas.microsoft.com/office/drawing/2014/main" id="{E61121D3-034C-A148-89AD-C240C1E7F6F7}"/>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Slide Numbe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7764FD46-1B1A-6946-A3E9-01BFDF428FA2}"/>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8" pos="122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3554"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7"/>
            <a:ext cx="7321993"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1950849" y="1962540"/>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28" name="Date">
            <a:extLst>
              <a:ext uri="{FF2B5EF4-FFF2-40B4-BE49-F238E27FC236}">
                <a16:creationId xmlns:a16="http://schemas.microsoft.com/office/drawing/2014/main" id="{32B67432-75BE-B145-B884-FF16D239EAF2}"/>
              </a:ext>
            </a:extLst>
          </p:cNvPr>
          <p:cNvSpPr>
            <a:spLocks noGrp="1"/>
          </p:cNvSpPr>
          <p:nvPr>
            <p:ph type="dt" sz="half" idx="2"/>
          </p:nvPr>
        </p:nvSpPr>
        <p:spPr>
          <a:xfrm>
            <a:off x="10136783" y="6202177"/>
            <a:ext cx="1037760"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4/6/23</a:t>
            </a:fld>
            <a:endParaRPr lang="en-US" dirty="0"/>
          </a:p>
        </p:txBody>
      </p:sp>
      <p:cxnSp>
        <p:nvCxnSpPr>
          <p:cNvPr id="30" name="Line">
            <a:extLst>
              <a:ext uri="{FF2B5EF4-FFF2-40B4-BE49-F238E27FC236}">
                <a16:creationId xmlns:a16="http://schemas.microsoft.com/office/drawing/2014/main" id="{58350E96-57A4-414B-9B8B-1430C2B4D38E}"/>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Slide Number">
            <a:extLst>
              <a:ext uri="{FF2B5EF4-FFF2-40B4-BE49-F238E27FC236}">
                <a16:creationId xmlns:a16="http://schemas.microsoft.com/office/drawing/2014/main" id="{49E8753C-A442-034F-B0F4-92D22B3247FE}"/>
              </a:ext>
            </a:extLst>
          </p:cNvPr>
          <p:cNvSpPr>
            <a:spLocks noGrp="1"/>
          </p:cNvSpPr>
          <p:nvPr>
            <p:ph type="sldNum" sz="quarter" idx="4"/>
          </p:nvPr>
        </p:nvSpPr>
        <p:spPr>
          <a:xfrm>
            <a:off x="11206124"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1" name="Purdue CoBrand">
            <a:extLst>
              <a:ext uri="{FF2B5EF4-FFF2-40B4-BE49-F238E27FC236}">
                <a16:creationId xmlns:a16="http://schemas.microsoft.com/office/drawing/2014/main" id="{015018F6-9D88-484F-86CA-DA3A362BD42E}"/>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Slide - Copy &amp; Pic/Chart">
    <p:bg>
      <p:bgPr>
        <a:solidFill>
          <a:schemeClr val="accent4"/>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stretch>
            <a:fillRect/>
          </a:stretch>
        </p:blipFill>
        <p:spPr>
          <a:xfrm>
            <a:off x="7009" y="0"/>
            <a:ext cx="11514667" cy="914400"/>
          </a:xfrm>
          <a:prstGeom prst="rect">
            <a:avLst/>
          </a:prstGeom>
        </p:spPr>
      </p:pic>
      <p:sp>
        <p:nvSpPr>
          <p:cNvPr id="22" name="Title">
            <a:extLst>
              <a:ext uri="{FF2B5EF4-FFF2-40B4-BE49-F238E27FC236}">
                <a16:creationId xmlns:a16="http://schemas.microsoft.com/office/drawing/2014/main" id="{73768DE6-FB80-874D-8DE0-986B46F1FD05}"/>
              </a:ext>
            </a:extLst>
          </p:cNvPr>
          <p:cNvSpPr>
            <a:spLocks noGrp="1"/>
          </p:cNvSpPr>
          <p:nvPr>
            <p:ph type="ctrTitle" hasCustomPrompt="1"/>
          </p:nvPr>
        </p:nvSpPr>
        <p:spPr bwMode="blackWhite">
          <a:xfrm>
            <a:off x="1043553"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6"/>
            <a:ext cx="7288495" cy="338554"/>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943100" y="1917389"/>
            <a:ext cx="4591332"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6803762" y="1920876"/>
            <a:ext cx="4837905" cy="2982913"/>
          </a:xfrm>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23" name="Date">
            <a:extLst>
              <a:ext uri="{FF2B5EF4-FFF2-40B4-BE49-F238E27FC236}">
                <a16:creationId xmlns:a16="http://schemas.microsoft.com/office/drawing/2014/main" id="{CF069E70-AF49-2042-836A-1CC5C09B9CCB}"/>
              </a:ext>
            </a:extLst>
          </p:cNvPr>
          <p:cNvSpPr>
            <a:spLocks noGrp="1"/>
          </p:cNvSpPr>
          <p:nvPr>
            <p:ph type="dt" sz="half" idx="2"/>
          </p:nvPr>
        </p:nvSpPr>
        <p:spPr>
          <a:xfrm>
            <a:off x="10049694" y="6202177"/>
            <a:ext cx="1124849"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4/6/23</a:t>
            </a:fld>
            <a:endParaRPr lang="en-US" dirty="0"/>
          </a:p>
        </p:txBody>
      </p:sp>
      <p:cxnSp>
        <p:nvCxnSpPr>
          <p:cNvPr id="25" name="Line">
            <a:extLst>
              <a:ext uri="{FF2B5EF4-FFF2-40B4-BE49-F238E27FC236}">
                <a16:creationId xmlns:a16="http://schemas.microsoft.com/office/drawing/2014/main" id="{BCC405A1-23C8-8E4E-940E-49CA3B709385}"/>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Slide Number">
            <a:extLst>
              <a:ext uri="{FF2B5EF4-FFF2-40B4-BE49-F238E27FC236}">
                <a16:creationId xmlns:a16="http://schemas.microsoft.com/office/drawing/2014/main" id="{50D54855-2B56-7D4D-BC1F-BBB8B58B9663}"/>
              </a:ext>
            </a:extLst>
          </p:cNvPr>
          <p:cNvSpPr>
            <a:spLocks noGrp="1"/>
          </p:cNvSpPr>
          <p:nvPr>
            <p:ph type="sldNum" sz="quarter" idx="4"/>
          </p:nvPr>
        </p:nvSpPr>
        <p:spPr>
          <a:xfrm>
            <a:off x="11213873"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4587ED95-AAE2-7E48-BA94-A5301E6EE2FB}"/>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14" name="Photo Caption">
            <a:extLst>
              <a:ext uri="{FF2B5EF4-FFF2-40B4-BE49-F238E27FC236}">
                <a16:creationId xmlns:a16="http://schemas.microsoft.com/office/drawing/2014/main" id="{0D6DAF39-EE35-6843-807B-FF770BE21293}"/>
              </a:ext>
            </a:extLst>
          </p:cNvPr>
          <p:cNvSpPr>
            <a:spLocks noGrp="1"/>
          </p:cNvSpPr>
          <p:nvPr>
            <p:ph type="ctrTitle" hasCustomPrompt="1"/>
          </p:nvPr>
        </p:nvSpPr>
        <p:spPr bwMode="blackWhite">
          <a:xfrm>
            <a:off x="1035804" y="304800"/>
            <a:ext cx="3838891" cy="1004121"/>
          </a:xfrm>
          <a:prstGeom prst="rect">
            <a:avLst/>
          </a:prstGeom>
          <a:noFill/>
          <a:ln w="38100">
            <a:noFill/>
          </a:ln>
        </p:spPr>
        <p:txBody>
          <a:bodyPr wrap="square" lIns="0" tIns="0" rIns="0" bIns="0" anchor="t" anchorCtr="0">
            <a:spAutoFit/>
          </a:bodyPr>
          <a:lstStyle>
            <a:lvl1pPr algn="l">
              <a:defRPr sz="1800" b="1" i="0" cap="none" spc="0">
                <a:solidFill>
                  <a:schemeClr val="bg1"/>
                </a:solidFill>
                <a:latin typeface="Acumin Pro" panose="020B0504020202020204" pitchFamily="34" charset="77"/>
              </a:defRPr>
            </a:lvl1pPr>
          </a:lstStyle>
          <a:p>
            <a:r>
              <a:rPr lang="en-US" dirty="0"/>
              <a:t>Brief photo caption. Place in top left or right corner. </a:t>
            </a:r>
            <a:r>
              <a:rPr lang="en-US" dirty="0" err="1"/>
              <a:t>Acumin</a:t>
            </a:r>
            <a:r>
              <a:rPr lang="en-US" dirty="0"/>
              <a:t> Pro Bold 18 pt. Make text black or white for legibility.</a:t>
            </a:r>
          </a:p>
        </p:txBody>
      </p:sp>
      <p:pic>
        <p:nvPicPr>
          <p:cNvPr id="29" name="Gold Triangle">
            <a:extLst>
              <a:ext uri="{FF2B5EF4-FFF2-40B4-BE49-F238E27FC236}">
                <a16:creationId xmlns:a16="http://schemas.microsoft.com/office/drawing/2014/main" id="{6C3B8210-1510-C644-9CE9-0E6E1BA9961F}"/>
              </a:ext>
            </a:extLst>
          </p:cNvPr>
          <p:cNvPicPr>
            <a:picLocks noChangeAspect="1"/>
          </p:cNvPicPr>
          <p:nvPr/>
        </p:nvPicPr>
        <p:blipFill>
          <a:blip r:embed="rId2"/>
          <a:stretch>
            <a:fillRect/>
          </a:stretch>
        </p:blipFill>
        <p:spPr>
          <a:xfrm>
            <a:off x="9821333" y="0"/>
            <a:ext cx="2370667"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6" y="6202177"/>
            <a:ext cx="1142267" cy="323968"/>
          </a:xfrm>
        </p:spPr>
        <p:txBody>
          <a:bodyPr/>
          <a:lstStyle>
            <a:lvl1pPr>
              <a:defRPr>
                <a:solidFill>
                  <a:schemeClr val="accent4">
                    <a:alpha val="70000"/>
                  </a:schemeClr>
                </a:solidFill>
              </a:defRPr>
            </a:lvl1pPr>
          </a:lstStyle>
          <a:p>
            <a:fld id="{049DC8E1-D369-0F48-9062-BB068AFD07CE}" type="datetime1">
              <a:rPr lang="en-US" smtClean="0"/>
              <a:pPr/>
              <a:t>4/6/23</a:t>
            </a:fld>
            <a:endParaRPr lang="en-US" dirty="0"/>
          </a:p>
        </p:txBody>
      </p:sp>
      <p:cxnSp>
        <p:nvCxnSpPr>
          <p:cNvPr id="22" name="Line 3">
            <a:extLst>
              <a:ext uri="{FF2B5EF4-FFF2-40B4-BE49-F238E27FC236}">
                <a16:creationId xmlns:a16="http://schemas.microsoft.com/office/drawing/2014/main" id="{6E05FCF8-5823-9D4D-B7F3-412E5BDD4E01}"/>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0" name="Purdue CoBrand">
            <a:extLst>
              <a:ext uri="{FF2B5EF4-FFF2-40B4-BE49-F238E27FC236}">
                <a16:creationId xmlns:a16="http://schemas.microsoft.com/office/drawing/2014/main" id="{0D70D94C-A9C8-824B-8A46-1A0980F68822}"/>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64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2893545" y="1466567"/>
            <a:ext cx="6419331" cy="1210973"/>
          </a:xfrm>
          <a:prstGeom prst="rect">
            <a:avLst/>
          </a:prstGeom>
          <a:noFill/>
          <a:ln w="38100">
            <a:noFill/>
          </a:ln>
        </p:spPr>
        <p:txBody>
          <a:bodyPr wrap="square" lIns="0" tIns="0" rIns="0" bIns="0" anchor="t" anchorCtr="0">
            <a:spAutoFit/>
          </a:bodyPr>
          <a:lstStyle>
            <a:lvl1pPr algn="ctr">
              <a:defRPr sz="8600" b="0" i="0" cap="none" spc="0">
                <a:solidFill>
                  <a:schemeClr val="accent2"/>
                </a:solidFill>
                <a:latin typeface="United Sans Reg Medium" pitchFamily="2" charset="77"/>
              </a:defRPr>
            </a:lvl1pPr>
          </a:lstStyle>
          <a:p>
            <a:r>
              <a:rPr lang="en-US" dirty="0"/>
              <a:t>123</a:t>
            </a:r>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24" name="Gold Triangle">
            <a:extLst>
              <a:ext uri="{FF2B5EF4-FFF2-40B4-BE49-F238E27FC236}">
                <a16:creationId xmlns:a16="http://schemas.microsoft.com/office/drawing/2014/main" id="{4DC803D7-BDE8-2740-B36D-EB98236EB729}"/>
              </a:ext>
            </a:extLst>
          </p:cNvPr>
          <p:cNvPicPr>
            <a:picLocks noChangeAspect="1"/>
          </p:cNvPicPr>
          <p:nvPr/>
        </p:nvPicPr>
        <p:blipFill>
          <a:blip r:embed="rId2"/>
          <a:stretch>
            <a:fillRect/>
          </a:stretch>
        </p:blipFill>
        <p:spPr>
          <a:xfrm>
            <a:off x="9821333" y="0"/>
            <a:ext cx="2370667" cy="6858000"/>
          </a:xfrm>
          <a:prstGeom prst="rect">
            <a:avLst/>
          </a:prstGeom>
        </p:spPr>
      </p:pic>
      <p:sp>
        <p:nvSpPr>
          <p:cNvPr id="25" name="Date">
            <a:extLst>
              <a:ext uri="{FF2B5EF4-FFF2-40B4-BE49-F238E27FC236}">
                <a16:creationId xmlns:a16="http://schemas.microsoft.com/office/drawing/2014/main" id="{A7492D50-D618-9F40-B9F2-9B08441829B8}"/>
              </a:ext>
            </a:extLst>
          </p:cNvPr>
          <p:cNvSpPr>
            <a:spLocks noGrp="1"/>
          </p:cNvSpPr>
          <p:nvPr>
            <p:ph type="dt" sz="half" idx="10"/>
          </p:nvPr>
        </p:nvSpPr>
        <p:spPr>
          <a:xfrm>
            <a:off x="10154195" y="6202177"/>
            <a:ext cx="1020348" cy="323968"/>
          </a:xfrm>
        </p:spPr>
        <p:txBody>
          <a:bodyPr/>
          <a:lstStyle>
            <a:lvl1pPr>
              <a:defRPr>
                <a:solidFill>
                  <a:schemeClr val="accent4">
                    <a:alpha val="70000"/>
                  </a:schemeClr>
                </a:solidFill>
              </a:defRPr>
            </a:lvl1pPr>
          </a:lstStyle>
          <a:p>
            <a:fld id="{049DC8E1-D369-0F48-9062-BB068AFD07CE}" type="datetime1">
              <a:rPr lang="en-US" smtClean="0"/>
              <a:pPr/>
              <a:t>4/6/23</a:t>
            </a:fld>
            <a:endParaRPr lang="en-US" dirty="0"/>
          </a:p>
        </p:txBody>
      </p:sp>
      <p:cxnSp>
        <p:nvCxnSpPr>
          <p:cNvPr id="27" name="Line">
            <a:extLst>
              <a:ext uri="{FF2B5EF4-FFF2-40B4-BE49-F238E27FC236}">
                <a16:creationId xmlns:a16="http://schemas.microsoft.com/office/drawing/2014/main" id="{8F96F97C-D2D6-7949-BDC5-C0B91FB918BD}"/>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Slide Number">
            <a:extLst>
              <a:ext uri="{FF2B5EF4-FFF2-40B4-BE49-F238E27FC236}">
                <a16:creationId xmlns:a16="http://schemas.microsoft.com/office/drawing/2014/main" id="{8E13B548-F076-CF46-A887-15D7D4869738}"/>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02AF4752-483E-A944-BFB9-0D6D93CB0333}"/>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2"/>
        </a:solidFill>
        <a:effectLst/>
      </p:bgPr>
    </p:bg>
    <p:spTree>
      <p:nvGrpSpPr>
        <p:cNvPr id="1" name=""/>
        <p:cNvGrpSpPr/>
        <p:nvPr/>
      </p:nvGrpSpPr>
      <p:grpSpPr>
        <a:xfrm>
          <a:off x="0" y="0"/>
          <a:ext cx="0" cy="0"/>
          <a:chOff x="0" y="0"/>
          <a:chExt cx="0" cy="0"/>
        </a:xfrm>
      </p:grpSpPr>
      <p:sp>
        <p:nvSpPr>
          <p:cNvPr id="17" name="Gold Background">
            <a:extLst>
              <a:ext uri="{FF2B5EF4-FFF2-40B4-BE49-F238E27FC236}">
                <a16:creationId xmlns:a16="http://schemas.microsoft.com/office/drawing/2014/main" id="{F59025A6-822F-2D44-9F31-61A4A63F5CD3}"/>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35351" y="1557666"/>
            <a:ext cx="7334529" cy="854080"/>
          </a:xfrm>
          <a:prstGeom prst="rect">
            <a:avLst/>
          </a:prstGeom>
          <a:noFill/>
          <a:ln w="38100">
            <a:noFill/>
          </a:ln>
        </p:spPr>
        <p:txBody>
          <a:bodyPr wrap="square" lIns="0" tIns="0" rIns="0" bIns="0" anchor="t" anchorCtr="0">
            <a:spAutoFit/>
          </a:bodyPr>
          <a:lstStyle>
            <a:lvl1pPr algn="l">
              <a:defRPr sz="6000" b="1" i="1" spc="0">
                <a:solidFill>
                  <a:schemeClr val="bg1"/>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1959575" y="2578488"/>
            <a:ext cx="6487002" cy="1024867"/>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Black Triangle">
            <a:extLst>
              <a:ext uri="{FF2B5EF4-FFF2-40B4-BE49-F238E27FC236}">
                <a16:creationId xmlns:a16="http://schemas.microsoft.com/office/drawing/2014/main" id="{904FC13A-FC75-1849-92C4-9C25AD10CCBD}"/>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22" name="Date">
            <a:extLst>
              <a:ext uri="{FF2B5EF4-FFF2-40B4-BE49-F238E27FC236}">
                <a16:creationId xmlns:a16="http://schemas.microsoft.com/office/drawing/2014/main" id="{F8CD2E15-DFA2-0F4C-8839-A9AD4504A2B8}"/>
              </a:ext>
            </a:extLst>
          </p:cNvPr>
          <p:cNvSpPr>
            <a:spLocks noGrp="1"/>
          </p:cNvSpPr>
          <p:nvPr>
            <p:ph type="dt" sz="half" idx="10"/>
          </p:nvPr>
        </p:nvSpPr>
        <p:spPr>
          <a:xfrm>
            <a:off x="10084526" y="6202177"/>
            <a:ext cx="1090017" cy="323968"/>
          </a:xfrm>
        </p:spPr>
        <p:txBody>
          <a:bodyPr/>
          <a:lstStyle>
            <a:lvl1pPr>
              <a:defRPr>
                <a:solidFill>
                  <a:schemeClr val="accent4">
                    <a:alpha val="70000"/>
                  </a:schemeClr>
                </a:solidFill>
              </a:defRPr>
            </a:lvl1pPr>
          </a:lstStyle>
          <a:p>
            <a:fld id="{049DC8E1-D369-0F48-9062-BB068AFD07CE}" type="datetime1">
              <a:rPr lang="en-US" smtClean="0"/>
              <a:pPr/>
              <a:t>4/6/23</a:t>
            </a:fld>
            <a:endParaRPr lang="en-US" dirty="0"/>
          </a:p>
        </p:txBody>
      </p:sp>
      <p:cxnSp>
        <p:nvCxnSpPr>
          <p:cNvPr id="25" name="Line">
            <a:extLst>
              <a:ext uri="{FF2B5EF4-FFF2-40B4-BE49-F238E27FC236}">
                <a16:creationId xmlns:a16="http://schemas.microsoft.com/office/drawing/2014/main" id="{A45DD0F1-B8FD-0047-817A-E2982F127A6A}"/>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Slide Number">
            <a:extLst>
              <a:ext uri="{FF2B5EF4-FFF2-40B4-BE49-F238E27FC236}">
                <a16:creationId xmlns:a16="http://schemas.microsoft.com/office/drawing/2014/main" id="{ACFC5D5C-1C9B-F148-A910-72ADDA93ABF0}"/>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2" name="Purdue CoBrand">
            <a:extLst>
              <a:ext uri="{FF2B5EF4-FFF2-40B4-BE49-F238E27FC236}">
                <a16:creationId xmlns:a16="http://schemas.microsoft.com/office/drawing/2014/main" id="{ED048DF0-38E2-174A-8D5E-9CDD85B3E0B8}"/>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928" userDrawn="1">
          <p15:clr>
            <a:srgbClr val="FBAE40"/>
          </p15:clr>
        </p15:guide>
        <p15:guide id="8" pos="122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297DB-9142-B84E-B08F-E8B4E8BAF8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7C97F4-1EEA-E14D-A0C6-6200C0A5A3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4B6E21-C6F9-A247-89A4-8BE681B967D4}"/>
              </a:ext>
            </a:extLst>
          </p:cNvPr>
          <p:cNvSpPr>
            <a:spLocks noGrp="1"/>
          </p:cNvSpPr>
          <p:nvPr>
            <p:ph type="dt" sz="half" idx="10"/>
          </p:nvPr>
        </p:nvSpPr>
        <p:spPr/>
        <p:txBody>
          <a:bodyPr/>
          <a:lstStyle/>
          <a:p>
            <a:fld id="{B43D0761-547D-B448-BC70-9F158562C0D7}" type="datetimeFigureOut">
              <a:rPr lang="en-US" smtClean="0"/>
              <a:t>4/6/23</a:t>
            </a:fld>
            <a:endParaRPr lang="en-US"/>
          </a:p>
        </p:txBody>
      </p:sp>
      <p:sp>
        <p:nvSpPr>
          <p:cNvPr id="5" name="Footer Placeholder 4">
            <a:extLst>
              <a:ext uri="{FF2B5EF4-FFF2-40B4-BE49-F238E27FC236}">
                <a16:creationId xmlns:a16="http://schemas.microsoft.com/office/drawing/2014/main" id="{17F9038D-52A9-8645-B4FF-494BAC0C67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F0C194-53C9-7945-99F1-82AD054D3150}"/>
              </a:ext>
            </a:extLst>
          </p:cNvPr>
          <p:cNvSpPr>
            <a:spLocks noGrp="1"/>
          </p:cNvSpPr>
          <p:nvPr>
            <p:ph type="sldNum" sz="quarter" idx="12"/>
          </p:nvPr>
        </p:nvSpPr>
        <p:spPr/>
        <p:txBody>
          <a:bodyPr/>
          <a:lstStyle/>
          <a:p>
            <a:fld id="{8CD8156D-B01F-DD49-AA40-235C559C9468}" type="slidenum">
              <a:rPr lang="en-US" smtClean="0"/>
              <a:t>‹#›</a:t>
            </a:fld>
            <a:endParaRPr lang="en-US"/>
          </a:p>
        </p:txBody>
      </p:sp>
    </p:spTree>
    <p:extLst>
      <p:ext uri="{BB962C8B-B14F-4D97-AF65-F5344CB8AC3E}">
        <p14:creationId xmlns:p14="http://schemas.microsoft.com/office/powerpoint/2010/main" val="28104983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154195" y="6202177"/>
            <a:ext cx="1020348"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4/6/23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1299112"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cxnSp>
        <p:nvCxnSpPr>
          <p:cNvPr id="16" name="Straight Connector 15">
            <a:extLst>
              <a:ext uri="{FF2B5EF4-FFF2-40B4-BE49-F238E27FC236}">
                <a16:creationId xmlns:a16="http://schemas.microsoft.com/office/drawing/2014/main" id="{8DFF833F-712C-324A-8187-5455C581BDBA}"/>
              </a:ext>
            </a:extLst>
          </p:cNvPr>
          <p:cNvCxnSpPr>
            <a:cxnSpLocks/>
          </p:cNvCxnSpPr>
          <p:nvPr/>
        </p:nvCxnSpPr>
        <p:spPr>
          <a:xfrm>
            <a:off x="11200667" y="6270568"/>
            <a:ext cx="0" cy="1600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 id="2147483726" r:id="rId8"/>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orient="horz" pos="39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tinyurl.com/2p8u2255" TargetMode="External"/><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jpeg"/><Relationship Id="rId4" Type="http://schemas.openxmlformats.org/officeDocument/2006/relationships/image" Target="../media/image7.svg"/><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3.xml"/><Relationship Id="rId6" Type="http://schemas.openxmlformats.org/officeDocument/2006/relationships/image" Target="../media/image20.gif"/><Relationship Id="rId5" Type="http://schemas.openxmlformats.org/officeDocument/2006/relationships/image" Target="../media/image19.png"/><Relationship Id="rId4" Type="http://schemas.openxmlformats.org/officeDocument/2006/relationships/image" Target="../media/image18.jpg"/></Relationships>
</file>

<file path=ppt/slides/_rels/slide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tinyurl.com/mrfkssee" TargetMode="Externa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tinyurl.com/bdfppuzd" TargetMode="External"/><Relationship Id="rId2" Type="http://schemas.openxmlformats.org/officeDocument/2006/relationships/hyperlink" Target="https://tinyurl.com/3usmmytd" TargetMode="External"/><Relationship Id="rId1" Type="http://schemas.openxmlformats.org/officeDocument/2006/relationships/slideLayout" Target="../slideLayouts/slideLayout3.xml"/><Relationship Id="rId6" Type="http://schemas.openxmlformats.org/officeDocument/2006/relationships/image" Target="../media/image25.jpeg"/><Relationship Id="rId5" Type="http://schemas.openxmlformats.org/officeDocument/2006/relationships/image" Target="file:////Users/aanisahmad/Library/Group%20Containers/UBF8T346G9.ms/WebArchiveCopyPasteTempFiles/com.microsoft.Word/yologo_2.png" TargetMode="Externa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hyperlink" Target="https://tinyurl.com/2p8fnv68" TargetMode="External"/><Relationship Id="rId2" Type="http://schemas.openxmlformats.org/officeDocument/2006/relationships/image" Target="../media/image2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C6DAED2-C73D-2443-84E6-FD89A1066655}"/>
              </a:ext>
            </a:extLst>
          </p:cNvPr>
          <p:cNvSpPr>
            <a:spLocks noGrp="1"/>
          </p:cNvSpPr>
          <p:nvPr>
            <p:ph type="ctrTitle"/>
          </p:nvPr>
        </p:nvSpPr>
        <p:spPr>
          <a:xfrm>
            <a:off x="1943100" y="1626244"/>
            <a:ext cx="8478715" cy="3000821"/>
          </a:xfrm>
        </p:spPr>
        <p:txBody>
          <a:bodyPr/>
          <a:lstStyle/>
          <a:p>
            <a:r>
              <a:rPr lang="en-US" dirty="0"/>
              <a:t>Week 13: </a:t>
            </a:r>
            <a:br>
              <a:rPr lang="en-US" dirty="0"/>
            </a:br>
            <a:br>
              <a:rPr lang="en-US" dirty="0"/>
            </a:br>
            <a:r>
              <a:rPr lang="en-US" dirty="0"/>
              <a:t>Introduction to Deep Learning-Based Object Detection</a:t>
            </a:r>
          </a:p>
        </p:txBody>
      </p:sp>
      <p:sp>
        <p:nvSpPr>
          <p:cNvPr id="3" name="Subtitle">
            <a:extLst>
              <a:ext uri="{FF2B5EF4-FFF2-40B4-BE49-F238E27FC236}">
                <a16:creationId xmlns:a16="http://schemas.microsoft.com/office/drawing/2014/main" id="{4021E30B-3F73-3D4B-B22E-DFCD13F0982C}"/>
              </a:ext>
            </a:extLst>
          </p:cNvPr>
          <p:cNvSpPr>
            <a:spLocks noGrp="1"/>
          </p:cNvSpPr>
          <p:nvPr>
            <p:ph type="subTitle" idx="1"/>
          </p:nvPr>
        </p:nvSpPr>
        <p:spPr>
          <a:xfrm>
            <a:off x="1943100" y="2466085"/>
            <a:ext cx="7096269" cy="338554"/>
          </a:xfrm>
        </p:spPr>
        <p:txBody>
          <a:bodyPr/>
          <a:lstStyle/>
          <a:p>
            <a:r>
              <a:rPr lang="en-US"/>
              <a:t>Thursday, April 6</a:t>
            </a:r>
            <a:r>
              <a:rPr lang="en-US" baseline="30000"/>
              <a:t>th</a:t>
            </a:r>
            <a:r>
              <a:rPr lang="en-US" dirty="0"/>
              <a:t>, 2023</a:t>
            </a:r>
          </a:p>
        </p:txBody>
      </p:sp>
      <p:sp>
        <p:nvSpPr>
          <p:cNvPr id="4" name="Date">
            <a:extLst>
              <a:ext uri="{FF2B5EF4-FFF2-40B4-BE49-F238E27FC236}">
                <a16:creationId xmlns:a16="http://schemas.microsoft.com/office/drawing/2014/main" id="{4EEC893F-2E6E-8648-8011-345CAE3441CC}"/>
              </a:ext>
            </a:extLst>
          </p:cNvPr>
          <p:cNvSpPr>
            <a:spLocks noGrp="1"/>
          </p:cNvSpPr>
          <p:nvPr>
            <p:ph type="dt" sz="half" idx="10"/>
          </p:nvPr>
        </p:nvSpPr>
        <p:spPr/>
        <p:txBody>
          <a:bodyPr/>
          <a:lstStyle/>
          <a:p>
            <a:fld id="{049DC8E1-D369-0F48-9062-BB068AFD07CE}" type="datetime1">
              <a:rPr lang="en-US" smtClean="0"/>
              <a:pPr/>
              <a:t>4/6/23</a:t>
            </a:fld>
            <a:endParaRPr lang="en-US" dirty="0"/>
          </a:p>
        </p:txBody>
      </p:sp>
      <p:sp>
        <p:nvSpPr>
          <p:cNvPr id="5" name="Slide Number">
            <a:extLst>
              <a:ext uri="{FF2B5EF4-FFF2-40B4-BE49-F238E27FC236}">
                <a16:creationId xmlns:a16="http://schemas.microsoft.com/office/drawing/2014/main" id="{BC6C36F4-D49A-904E-968D-C3A9784ABFE4}"/>
              </a:ext>
            </a:extLst>
          </p:cNvPr>
          <p:cNvSpPr>
            <a:spLocks noGrp="1"/>
          </p:cNvSpPr>
          <p:nvPr>
            <p:ph type="sldNum" sz="quarter" idx="12"/>
          </p:nvPr>
        </p:nvSpPr>
        <p:spPr>
          <a:xfrm>
            <a:off x="11213873" y="6181281"/>
            <a:ext cx="487680" cy="365760"/>
          </a:xfrm>
        </p:spPr>
        <p:txBody>
          <a:bodyPr/>
          <a:lstStyle/>
          <a:p>
            <a:fld id="{8A7A6979-0714-4377-B894-6BE4C2D6E202}" type="slidenum">
              <a:rPr lang="en-US" smtClean="0"/>
              <a:pPr/>
              <a:t>1</a:t>
            </a:fld>
            <a:endParaRPr lang="en-US" dirty="0"/>
          </a:p>
        </p:txBody>
      </p:sp>
    </p:spTree>
    <p:extLst>
      <p:ext uri="{BB962C8B-B14F-4D97-AF65-F5344CB8AC3E}">
        <p14:creationId xmlns:p14="http://schemas.microsoft.com/office/powerpoint/2010/main" val="2664743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BAC3F-AF83-DB03-555B-0BEFD3B604D7}"/>
              </a:ext>
            </a:extLst>
          </p:cNvPr>
          <p:cNvSpPr>
            <a:spLocks noGrp="1"/>
          </p:cNvSpPr>
          <p:nvPr>
            <p:ph type="ctrTitle"/>
          </p:nvPr>
        </p:nvSpPr>
        <p:spPr/>
        <p:txBody>
          <a:bodyPr/>
          <a:lstStyle/>
          <a:p>
            <a:r>
              <a:rPr lang="en-US" dirty="0"/>
              <a:t>In this lab</a:t>
            </a:r>
          </a:p>
        </p:txBody>
      </p:sp>
      <p:sp>
        <p:nvSpPr>
          <p:cNvPr id="3" name="Subtitle 2">
            <a:extLst>
              <a:ext uri="{FF2B5EF4-FFF2-40B4-BE49-F238E27FC236}">
                <a16:creationId xmlns:a16="http://schemas.microsoft.com/office/drawing/2014/main" id="{B2A27782-E93A-CCE7-4D55-3D2F35633795}"/>
              </a:ext>
            </a:extLst>
          </p:cNvPr>
          <p:cNvSpPr>
            <a:spLocks noGrp="1"/>
          </p:cNvSpPr>
          <p:nvPr>
            <p:ph type="subTitle" idx="1"/>
          </p:nvPr>
        </p:nvSpPr>
        <p:spPr>
          <a:xfrm>
            <a:off x="1043553" y="1345167"/>
            <a:ext cx="8033945" cy="338554"/>
          </a:xfrm>
        </p:spPr>
        <p:txBody>
          <a:bodyPr/>
          <a:lstStyle/>
          <a:p>
            <a:r>
              <a:rPr lang="en-US" dirty="0"/>
              <a:t>Use Pre-trained Weights Trained on Benchmark COCO Dataset</a:t>
            </a:r>
          </a:p>
        </p:txBody>
      </p:sp>
      <p:sp>
        <p:nvSpPr>
          <p:cNvPr id="4" name="Text Placeholder 3">
            <a:extLst>
              <a:ext uri="{FF2B5EF4-FFF2-40B4-BE49-F238E27FC236}">
                <a16:creationId xmlns:a16="http://schemas.microsoft.com/office/drawing/2014/main" id="{5DE8206B-394D-2045-EA00-3564F0D11BAB}"/>
              </a:ext>
            </a:extLst>
          </p:cNvPr>
          <p:cNvSpPr>
            <a:spLocks noGrp="1"/>
          </p:cNvSpPr>
          <p:nvPr>
            <p:ph type="body" sz="quarter" idx="14"/>
          </p:nvPr>
        </p:nvSpPr>
        <p:spPr>
          <a:xfrm>
            <a:off x="1131383" y="2070786"/>
            <a:ext cx="3307614" cy="2179248"/>
          </a:xfrm>
        </p:spPr>
        <p:txBody>
          <a:bodyPr/>
          <a:lstStyle/>
          <a:p>
            <a:r>
              <a:rPr lang="en-US" dirty="0"/>
              <a:t>Use pre-trained weights</a:t>
            </a:r>
          </a:p>
          <a:p>
            <a:endParaRPr lang="en-US" dirty="0"/>
          </a:p>
          <a:p>
            <a:r>
              <a:rPr lang="en-US" dirty="0"/>
              <a:t>Load the weights</a:t>
            </a:r>
          </a:p>
          <a:p>
            <a:endParaRPr lang="en-US" dirty="0"/>
          </a:p>
          <a:p>
            <a:r>
              <a:rPr lang="en-US" dirty="0"/>
              <a:t>Perform real-time object detection </a:t>
            </a:r>
          </a:p>
        </p:txBody>
      </p:sp>
      <p:sp>
        <p:nvSpPr>
          <p:cNvPr id="5" name="Date Placeholder 4">
            <a:extLst>
              <a:ext uri="{FF2B5EF4-FFF2-40B4-BE49-F238E27FC236}">
                <a16:creationId xmlns:a16="http://schemas.microsoft.com/office/drawing/2014/main" id="{406C9124-1C37-295E-7E35-8C46E77D3F08}"/>
              </a:ext>
            </a:extLst>
          </p:cNvPr>
          <p:cNvSpPr>
            <a:spLocks noGrp="1"/>
          </p:cNvSpPr>
          <p:nvPr>
            <p:ph type="dt" sz="half" idx="2"/>
          </p:nvPr>
        </p:nvSpPr>
        <p:spPr/>
        <p:txBody>
          <a:bodyPr/>
          <a:lstStyle/>
          <a:p>
            <a:fld id="{E0C8DACD-4E35-4E4C-AC75-C3DE50F04E7E}" type="datetime1">
              <a:rPr lang="en-US" smtClean="0"/>
              <a:pPr/>
              <a:t>4/6/23</a:t>
            </a:fld>
            <a:endParaRPr lang="en-US" dirty="0"/>
          </a:p>
        </p:txBody>
      </p:sp>
      <p:sp>
        <p:nvSpPr>
          <p:cNvPr id="6" name="Slide Number Placeholder 5">
            <a:extLst>
              <a:ext uri="{FF2B5EF4-FFF2-40B4-BE49-F238E27FC236}">
                <a16:creationId xmlns:a16="http://schemas.microsoft.com/office/drawing/2014/main" id="{B71A999E-791A-19A0-E9DB-2E38D77B5603}"/>
              </a:ext>
            </a:extLst>
          </p:cNvPr>
          <p:cNvSpPr>
            <a:spLocks noGrp="1"/>
          </p:cNvSpPr>
          <p:nvPr>
            <p:ph type="sldNum" sz="quarter" idx="4"/>
          </p:nvPr>
        </p:nvSpPr>
        <p:spPr/>
        <p:txBody>
          <a:bodyPr/>
          <a:lstStyle/>
          <a:p>
            <a:fld id="{8A7A6979-0714-4377-B894-6BE4C2D6E202}" type="slidenum">
              <a:rPr lang="en-US" smtClean="0"/>
              <a:pPr/>
              <a:t>10</a:t>
            </a:fld>
            <a:endParaRPr lang="en-US" dirty="0"/>
          </a:p>
        </p:txBody>
      </p:sp>
      <p:pic>
        <p:nvPicPr>
          <p:cNvPr id="2050" name="Picture 2" descr="fastai2 Series] Illustrating Transform and ItemTransform with Tiny COCO  Dataset | Personal Blog">
            <a:extLst>
              <a:ext uri="{FF2B5EF4-FFF2-40B4-BE49-F238E27FC236}">
                <a16:creationId xmlns:a16="http://schemas.microsoft.com/office/drawing/2014/main" id="{C2EF0C20-AD75-E4E6-7933-929FCE11FC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0836" y="1770705"/>
            <a:ext cx="6228917" cy="441057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481977B-2263-3242-1AD2-2671456097FF}"/>
              </a:ext>
            </a:extLst>
          </p:cNvPr>
          <p:cNvSpPr txBox="1"/>
          <p:nvPr/>
        </p:nvSpPr>
        <p:spPr>
          <a:xfrm>
            <a:off x="5519651" y="6367549"/>
            <a:ext cx="3249608" cy="369332"/>
          </a:xfrm>
          <a:prstGeom prst="rect">
            <a:avLst/>
          </a:prstGeom>
          <a:noFill/>
        </p:spPr>
        <p:txBody>
          <a:bodyPr wrap="none" rtlCol="0">
            <a:spAutoFit/>
          </a:bodyPr>
          <a:lstStyle/>
          <a:p>
            <a:r>
              <a:rPr lang="en-US" dirty="0">
                <a:hlinkClick r:id="rId3"/>
              </a:rPr>
              <a:t>https://tinyurl.com/2p8u2255</a:t>
            </a:r>
            <a:r>
              <a:rPr lang="en-US" dirty="0"/>
              <a:t> </a:t>
            </a:r>
          </a:p>
        </p:txBody>
      </p:sp>
    </p:spTree>
    <p:extLst>
      <p:ext uri="{BB962C8B-B14F-4D97-AF65-F5344CB8AC3E}">
        <p14:creationId xmlns:p14="http://schemas.microsoft.com/office/powerpoint/2010/main" val="3357397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6C9553-FA41-2FA6-0EFF-9C9024341BDF}"/>
              </a:ext>
            </a:extLst>
          </p:cNvPr>
          <p:cNvSpPr>
            <a:spLocks noGrp="1"/>
          </p:cNvSpPr>
          <p:nvPr>
            <p:ph type="ctrTitle"/>
          </p:nvPr>
        </p:nvSpPr>
        <p:spPr>
          <a:xfrm>
            <a:off x="1035804" y="304800"/>
            <a:ext cx="3838891" cy="256224"/>
          </a:xfrm>
        </p:spPr>
        <p:txBody>
          <a:bodyPr/>
          <a:lstStyle/>
          <a:p>
            <a:r>
              <a:rPr lang="en-US" dirty="0"/>
              <a:t>Overview</a:t>
            </a:r>
          </a:p>
        </p:txBody>
      </p:sp>
      <p:sp>
        <p:nvSpPr>
          <p:cNvPr id="4" name="Date Placeholder 3">
            <a:extLst>
              <a:ext uri="{FF2B5EF4-FFF2-40B4-BE49-F238E27FC236}">
                <a16:creationId xmlns:a16="http://schemas.microsoft.com/office/drawing/2014/main" id="{FBBAC6B0-5B00-4AF7-FA31-C8BC2F2B8FD1}"/>
              </a:ext>
            </a:extLst>
          </p:cNvPr>
          <p:cNvSpPr>
            <a:spLocks noGrp="1"/>
          </p:cNvSpPr>
          <p:nvPr>
            <p:ph type="dt" sz="half" idx="10"/>
          </p:nvPr>
        </p:nvSpPr>
        <p:spPr/>
        <p:txBody>
          <a:bodyPr/>
          <a:lstStyle/>
          <a:p>
            <a:fld id="{049DC8E1-D369-0F48-9062-BB068AFD07CE}" type="datetime1">
              <a:rPr lang="en-US" smtClean="0"/>
              <a:pPr/>
              <a:t>4/6/23</a:t>
            </a:fld>
            <a:endParaRPr lang="en-US" dirty="0"/>
          </a:p>
        </p:txBody>
      </p:sp>
      <p:sp>
        <p:nvSpPr>
          <p:cNvPr id="5" name="Slide Number Placeholder 4">
            <a:extLst>
              <a:ext uri="{FF2B5EF4-FFF2-40B4-BE49-F238E27FC236}">
                <a16:creationId xmlns:a16="http://schemas.microsoft.com/office/drawing/2014/main" id="{A7940CCE-B107-928B-7AD2-55AA4DA980DA}"/>
              </a:ext>
            </a:extLst>
          </p:cNvPr>
          <p:cNvSpPr>
            <a:spLocks noGrp="1"/>
          </p:cNvSpPr>
          <p:nvPr>
            <p:ph type="sldNum" sz="quarter" idx="12"/>
          </p:nvPr>
        </p:nvSpPr>
        <p:spPr/>
        <p:txBody>
          <a:bodyPr/>
          <a:lstStyle/>
          <a:p>
            <a:fld id="{8A7A6979-0714-4377-B894-6BE4C2D6E202}" type="slidenum">
              <a:rPr lang="en-US" smtClean="0"/>
              <a:pPr/>
              <a:t>11</a:t>
            </a:fld>
            <a:endParaRPr lang="en-US" dirty="0"/>
          </a:p>
        </p:txBody>
      </p:sp>
      <p:sp>
        <p:nvSpPr>
          <p:cNvPr id="6" name="Rounded Rectangle 5">
            <a:extLst>
              <a:ext uri="{FF2B5EF4-FFF2-40B4-BE49-F238E27FC236}">
                <a16:creationId xmlns:a16="http://schemas.microsoft.com/office/drawing/2014/main" id="{09D0AF2F-DAFD-2929-4822-59862D4DA5D9}"/>
              </a:ext>
            </a:extLst>
          </p:cNvPr>
          <p:cNvSpPr/>
          <p:nvPr/>
        </p:nvSpPr>
        <p:spPr>
          <a:xfrm>
            <a:off x="4947557" y="150543"/>
            <a:ext cx="2296886" cy="576943"/>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Lab7: Object Detection</a:t>
            </a:r>
          </a:p>
        </p:txBody>
      </p:sp>
      <p:sp>
        <p:nvSpPr>
          <p:cNvPr id="7" name="Rounded Rectangle 6">
            <a:extLst>
              <a:ext uri="{FF2B5EF4-FFF2-40B4-BE49-F238E27FC236}">
                <a16:creationId xmlns:a16="http://schemas.microsoft.com/office/drawing/2014/main" id="{5D3153E5-2E3E-03CC-689C-149D0092A5A8}"/>
              </a:ext>
            </a:extLst>
          </p:cNvPr>
          <p:cNvSpPr/>
          <p:nvPr/>
        </p:nvSpPr>
        <p:spPr>
          <a:xfrm>
            <a:off x="1066934" y="1392401"/>
            <a:ext cx="2296886" cy="862489"/>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Setup</a:t>
            </a:r>
          </a:p>
        </p:txBody>
      </p:sp>
      <p:sp>
        <p:nvSpPr>
          <p:cNvPr id="8" name="Rounded Rectangle 7">
            <a:extLst>
              <a:ext uri="{FF2B5EF4-FFF2-40B4-BE49-F238E27FC236}">
                <a16:creationId xmlns:a16="http://schemas.microsoft.com/office/drawing/2014/main" id="{4D60F041-3F1C-BEB3-9280-3210AD9E288E}"/>
              </a:ext>
            </a:extLst>
          </p:cNvPr>
          <p:cNvSpPr/>
          <p:nvPr/>
        </p:nvSpPr>
        <p:spPr>
          <a:xfrm>
            <a:off x="1066934" y="2501075"/>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Install the required libraries and dependencies</a:t>
            </a:r>
          </a:p>
        </p:txBody>
      </p:sp>
      <p:sp>
        <p:nvSpPr>
          <p:cNvPr id="9" name="Rounded Rectangle 8">
            <a:extLst>
              <a:ext uri="{FF2B5EF4-FFF2-40B4-BE49-F238E27FC236}">
                <a16:creationId xmlns:a16="http://schemas.microsoft.com/office/drawing/2014/main" id="{3981CDE6-0152-A7E5-F376-2621A4A30314}"/>
              </a:ext>
            </a:extLst>
          </p:cNvPr>
          <p:cNvSpPr/>
          <p:nvPr/>
        </p:nvSpPr>
        <p:spPr>
          <a:xfrm>
            <a:off x="1066934" y="3582947"/>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Clone the YOLO GitHub repository</a:t>
            </a:r>
          </a:p>
        </p:txBody>
      </p:sp>
      <p:sp>
        <p:nvSpPr>
          <p:cNvPr id="10" name="Rounded Rectangle 9">
            <a:extLst>
              <a:ext uri="{FF2B5EF4-FFF2-40B4-BE49-F238E27FC236}">
                <a16:creationId xmlns:a16="http://schemas.microsoft.com/office/drawing/2014/main" id="{04539A67-30D9-BE58-0813-D731DFBF5DC5}"/>
              </a:ext>
            </a:extLst>
          </p:cNvPr>
          <p:cNvSpPr/>
          <p:nvPr/>
        </p:nvSpPr>
        <p:spPr>
          <a:xfrm>
            <a:off x="1066934" y="4679891"/>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Modify starting code</a:t>
            </a:r>
          </a:p>
        </p:txBody>
      </p:sp>
      <p:sp>
        <p:nvSpPr>
          <p:cNvPr id="11" name="Rounded Rectangle 10">
            <a:extLst>
              <a:ext uri="{FF2B5EF4-FFF2-40B4-BE49-F238E27FC236}">
                <a16:creationId xmlns:a16="http://schemas.microsoft.com/office/drawing/2014/main" id="{1CAA06D1-B73E-85CA-DF92-AB963903FFDB}"/>
              </a:ext>
            </a:extLst>
          </p:cNvPr>
          <p:cNvSpPr/>
          <p:nvPr/>
        </p:nvSpPr>
        <p:spPr>
          <a:xfrm>
            <a:off x="1066934" y="5760752"/>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Prepare the </a:t>
            </a:r>
            <a:r>
              <a:rPr lang="en-US" dirty="0" err="1"/>
              <a:t>Makefile</a:t>
            </a:r>
            <a:r>
              <a:rPr lang="en-US" dirty="0"/>
              <a:t> for object detection</a:t>
            </a:r>
          </a:p>
        </p:txBody>
      </p:sp>
      <p:sp>
        <p:nvSpPr>
          <p:cNvPr id="12" name="Rounded Rectangle 11">
            <a:extLst>
              <a:ext uri="{FF2B5EF4-FFF2-40B4-BE49-F238E27FC236}">
                <a16:creationId xmlns:a16="http://schemas.microsoft.com/office/drawing/2014/main" id="{6C5BC9FF-DCF5-125F-9CF3-7BE8B560D7C0}"/>
              </a:ext>
            </a:extLst>
          </p:cNvPr>
          <p:cNvSpPr/>
          <p:nvPr/>
        </p:nvSpPr>
        <p:spPr>
          <a:xfrm>
            <a:off x="3650226" y="1392401"/>
            <a:ext cx="2296886" cy="862489"/>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Perform Live Object Detection</a:t>
            </a:r>
          </a:p>
        </p:txBody>
      </p:sp>
      <p:sp>
        <p:nvSpPr>
          <p:cNvPr id="13" name="Rounded Rectangle 12">
            <a:extLst>
              <a:ext uri="{FF2B5EF4-FFF2-40B4-BE49-F238E27FC236}">
                <a16:creationId xmlns:a16="http://schemas.microsoft.com/office/drawing/2014/main" id="{1102E391-A855-8853-CAEE-F6579C7B6ACA}"/>
              </a:ext>
            </a:extLst>
          </p:cNvPr>
          <p:cNvSpPr/>
          <p:nvPr/>
        </p:nvSpPr>
        <p:spPr>
          <a:xfrm>
            <a:off x="3650226" y="2501075"/>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Load pre-trained model</a:t>
            </a:r>
          </a:p>
        </p:txBody>
      </p:sp>
      <p:sp>
        <p:nvSpPr>
          <p:cNvPr id="14" name="Rounded Rectangle 13">
            <a:extLst>
              <a:ext uri="{FF2B5EF4-FFF2-40B4-BE49-F238E27FC236}">
                <a16:creationId xmlns:a16="http://schemas.microsoft.com/office/drawing/2014/main" id="{4FFEB777-7D0E-3FDB-65C4-D93532ECB00B}"/>
              </a:ext>
            </a:extLst>
          </p:cNvPr>
          <p:cNvSpPr/>
          <p:nvPr/>
        </p:nvSpPr>
        <p:spPr>
          <a:xfrm>
            <a:off x="3650226" y="3582947"/>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Use the CSI camera to perform live object detection</a:t>
            </a:r>
          </a:p>
        </p:txBody>
      </p:sp>
      <p:sp>
        <p:nvSpPr>
          <p:cNvPr id="17" name="TextBox 16">
            <a:extLst>
              <a:ext uri="{FF2B5EF4-FFF2-40B4-BE49-F238E27FC236}">
                <a16:creationId xmlns:a16="http://schemas.microsoft.com/office/drawing/2014/main" id="{5236F15E-1530-0FE9-F75F-7C2D2CD3DE2F}"/>
              </a:ext>
            </a:extLst>
          </p:cNvPr>
          <p:cNvSpPr txBox="1"/>
          <p:nvPr/>
        </p:nvSpPr>
        <p:spPr>
          <a:xfrm>
            <a:off x="1393237" y="1008852"/>
            <a:ext cx="1513383" cy="369332"/>
          </a:xfrm>
          <a:prstGeom prst="rect">
            <a:avLst/>
          </a:prstGeom>
          <a:noFill/>
        </p:spPr>
        <p:txBody>
          <a:bodyPr wrap="square" rtlCol="0">
            <a:spAutoFit/>
          </a:bodyPr>
          <a:lstStyle/>
          <a:p>
            <a:r>
              <a:rPr lang="en-US" dirty="0"/>
              <a:t>Objective 1, 2</a:t>
            </a:r>
          </a:p>
        </p:txBody>
      </p:sp>
      <p:sp>
        <p:nvSpPr>
          <p:cNvPr id="18" name="TextBox 17">
            <a:extLst>
              <a:ext uri="{FF2B5EF4-FFF2-40B4-BE49-F238E27FC236}">
                <a16:creationId xmlns:a16="http://schemas.microsoft.com/office/drawing/2014/main" id="{47C90DC1-C8E4-C2C7-27E4-424A042E0A8C}"/>
              </a:ext>
            </a:extLst>
          </p:cNvPr>
          <p:cNvSpPr txBox="1"/>
          <p:nvPr/>
        </p:nvSpPr>
        <p:spPr>
          <a:xfrm>
            <a:off x="3821020" y="1023069"/>
            <a:ext cx="1986866" cy="369332"/>
          </a:xfrm>
          <a:prstGeom prst="rect">
            <a:avLst/>
          </a:prstGeom>
          <a:noFill/>
        </p:spPr>
        <p:txBody>
          <a:bodyPr wrap="square" rtlCol="0">
            <a:spAutoFit/>
          </a:bodyPr>
          <a:lstStyle/>
          <a:p>
            <a:pPr algn="ctr"/>
            <a:r>
              <a:rPr lang="en-US" dirty="0"/>
              <a:t>Objectives 3</a:t>
            </a:r>
          </a:p>
        </p:txBody>
      </p:sp>
      <p:sp>
        <p:nvSpPr>
          <p:cNvPr id="19" name="Rounded Rectangle 18">
            <a:extLst>
              <a:ext uri="{FF2B5EF4-FFF2-40B4-BE49-F238E27FC236}">
                <a16:creationId xmlns:a16="http://schemas.microsoft.com/office/drawing/2014/main" id="{72F5FD3A-7D5B-E488-2FBD-7117271F8D1F}"/>
              </a:ext>
            </a:extLst>
          </p:cNvPr>
          <p:cNvSpPr/>
          <p:nvPr/>
        </p:nvSpPr>
        <p:spPr>
          <a:xfrm>
            <a:off x="6265310" y="1392401"/>
            <a:ext cx="2296886" cy="862489"/>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Perform Object Detection on Images</a:t>
            </a:r>
          </a:p>
        </p:txBody>
      </p:sp>
      <p:sp>
        <p:nvSpPr>
          <p:cNvPr id="20" name="Rounded Rectangle 19">
            <a:extLst>
              <a:ext uri="{FF2B5EF4-FFF2-40B4-BE49-F238E27FC236}">
                <a16:creationId xmlns:a16="http://schemas.microsoft.com/office/drawing/2014/main" id="{E77FC34A-13F9-79E6-7D64-F409633B587A}"/>
              </a:ext>
            </a:extLst>
          </p:cNvPr>
          <p:cNvSpPr/>
          <p:nvPr/>
        </p:nvSpPr>
        <p:spPr>
          <a:xfrm>
            <a:off x="6265310" y="2501075"/>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Load pre-trained model</a:t>
            </a:r>
          </a:p>
        </p:txBody>
      </p:sp>
      <p:sp>
        <p:nvSpPr>
          <p:cNvPr id="21" name="Rounded Rectangle 20">
            <a:extLst>
              <a:ext uri="{FF2B5EF4-FFF2-40B4-BE49-F238E27FC236}">
                <a16:creationId xmlns:a16="http://schemas.microsoft.com/office/drawing/2014/main" id="{B3E471C3-7C43-BAC9-22A1-8EA037968772}"/>
              </a:ext>
            </a:extLst>
          </p:cNvPr>
          <p:cNvSpPr/>
          <p:nvPr/>
        </p:nvSpPr>
        <p:spPr>
          <a:xfrm>
            <a:off x="6265310" y="3582947"/>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Feed the image into the object detection model</a:t>
            </a:r>
          </a:p>
        </p:txBody>
      </p:sp>
      <p:sp>
        <p:nvSpPr>
          <p:cNvPr id="24" name="TextBox 23">
            <a:extLst>
              <a:ext uri="{FF2B5EF4-FFF2-40B4-BE49-F238E27FC236}">
                <a16:creationId xmlns:a16="http://schemas.microsoft.com/office/drawing/2014/main" id="{E6F46893-ECA8-CD6B-4744-56CEC5DCFBE8}"/>
              </a:ext>
            </a:extLst>
          </p:cNvPr>
          <p:cNvSpPr txBox="1"/>
          <p:nvPr/>
        </p:nvSpPr>
        <p:spPr>
          <a:xfrm>
            <a:off x="6433591" y="1048093"/>
            <a:ext cx="1986866" cy="369332"/>
          </a:xfrm>
          <a:prstGeom prst="rect">
            <a:avLst/>
          </a:prstGeom>
          <a:noFill/>
        </p:spPr>
        <p:txBody>
          <a:bodyPr wrap="square" rtlCol="0">
            <a:spAutoFit/>
          </a:bodyPr>
          <a:lstStyle/>
          <a:p>
            <a:pPr algn="ctr"/>
            <a:r>
              <a:rPr lang="en-US" dirty="0"/>
              <a:t>Objectives 4 </a:t>
            </a:r>
          </a:p>
        </p:txBody>
      </p:sp>
      <p:sp>
        <p:nvSpPr>
          <p:cNvPr id="25" name="Rounded Rectangle 24">
            <a:extLst>
              <a:ext uri="{FF2B5EF4-FFF2-40B4-BE49-F238E27FC236}">
                <a16:creationId xmlns:a16="http://schemas.microsoft.com/office/drawing/2014/main" id="{1B6498A1-86CB-6272-2A97-811B40027D13}"/>
              </a:ext>
            </a:extLst>
          </p:cNvPr>
          <p:cNvSpPr/>
          <p:nvPr/>
        </p:nvSpPr>
        <p:spPr>
          <a:xfrm>
            <a:off x="8877657" y="1392401"/>
            <a:ext cx="2296886" cy="862489"/>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Homework</a:t>
            </a:r>
          </a:p>
        </p:txBody>
      </p:sp>
      <p:sp>
        <p:nvSpPr>
          <p:cNvPr id="26" name="Rounded Rectangle 25">
            <a:extLst>
              <a:ext uri="{FF2B5EF4-FFF2-40B4-BE49-F238E27FC236}">
                <a16:creationId xmlns:a16="http://schemas.microsoft.com/office/drawing/2014/main" id="{ACC1254F-87B4-03DC-81EF-5E36C7E0456F}"/>
              </a:ext>
            </a:extLst>
          </p:cNvPr>
          <p:cNvSpPr/>
          <p:nvPr/>
        </p:nvSpPr>
        <p:spPr>
          <a:xfrm>
            <a:off x="8877657" y="2501075"/>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Obtain 5 images from Google</a:t>
            </a:r>
          </a:p>
        </p:txBody>
      </p:sp>
      <p:sp>
        <p:nvSpPr>
          <p:cNvPr id="27" name="Rounded Rectangle 26">
            <a:extLst>
              <a:ext uri="{FF2B5EF4-FFF2-40B4-BE49-F238E27FC236}">
                <a16:creationId xmlns:a16="http://schemas.microsoft.com/office/drawing/2014/main" id="{4EEE93A1-ADD1-596A-8A89-2435EB399BED}"/>
              </a:ext>
            </a:extLst>
          </p:cNvPr>
          <p:cNvSpPr/>
          <p:nvPr/>
        </p:nvSpPr>
        <p:spPr>
          <a:xfrm>
            <a:off x="8877657" y="3582947"/>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Feed each image into the object detection model</a:t>
            </a:r>
          </a:p>
        </p:txBody>
      </p:sp>
      <p:sp>
        <p:nvSpPr>
          <p:cNvPr id="28" name="Rounded Rectangle 27">
            <a:extLst>
              <a:ext uri="{FF2B5EF4-FFF2-40B4-BE49-F238E27FC236}">
                <a16:creationId xmlns:a16="http://schemas.microsoft.com/office/drawing/2014/main" id="{08E95EAC-864F-074A-A07C-E95D7EA0775E}"/>
              </a:ext>
            </a:extLst>
          </p:cNvPr>
          <p:cNvSpPr/>
          <p:nvPr/>
        </p:nvSpPr>
        <p:spPr>
          <a:xfrm>
            <a:off x="8877657" y="4679891"/>
            <a:ext cx="2296886" cy="862489"/>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Modify the web app from lab 6 and add another page</a:t>
            </a:r>
          </a:p>
        </p:txBody>
      </p:sp>
      <p:sp>
        <p:nvSpPr>
          <p:cNvPr id="30" name="TextBox 29">
            <a:extLst>
              <a:ext uri="{FF2B5EF4-FFF2-40B4-BE49-F238E27FC236}">
                <a16:creationId xmlns:a16="http://schemas.microsoft.com/office/drawing/2014/main" id="{3D8A557E-8A31-BFBE-35BD-AE7E17F7B281}"/>
              </a:ext>
            </a:extLst>
          </p:cNvPr>
          <p:cNvSpPr txBox="1"/>
          <p:nvPr/>
        </p:nvSpPr>
        <p:spPr>
          <a:xfrm>
            <a:off x="9334857" y="1048093"/>
            <a:ext cx="1463906" cy="369332"/>
          </a:xfrm>
          <a:prstGeom prst="rect">
            <a:avLst/>
          </a:prstGeom>
          <a:noFill/>
        </p:spPr>
        <p:txBody>
          <a:bodyPr wrap="square" rtlCol="0">
            <a:spAutoFit/>
          </a:bodyPr>
          <a:lstStyle/>
          <a:p>
            <a:r>
              <a:rPr lang="en-US" dirty="0"/>
              <a:t>Objective 5 </a:t>
            </a:r>
          </a:p>
        </p:txBody>
      </p:sp>
      <p:cxnSp>
        <p:nvCxnSpPr>
          <p:cNvPr id="36" name="Elbow Connector 35">
            <a:extLst>
              <a:ext uri="{FF2B5EF4-FFF2-40B4-BE49-F238E27FC236}">
                <a16:creationId xmlns:a16="http://schemas.microsoft.com/office/drawing/2014/main" id="{BB534872-1775-9FE4-5302-CE7A3D568452}"/>
              </a:ext>
            </a:extLst>
          </p:cNvPr>
          <p:cNvCxnSpPr>
            <a:cxnSpLocks/>
            <a:stCxn id="6" idx="2"/>
            <a:endCxn id="17" idx="0"/>
          </p:cNvCxnSpPr>
          <p:nvPr/>
        </p:nvCxnSpPr>
        <p:spPr>
          <a:xfrm rot="5400000">
            <a:off x="3982282" y="-1104866"/>
            <a:ext cx="281366" cy="3946071"/>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8" name="Elbow Connector 37">
            <a:extLst>
              <a:ext uri="{FF2B5EF4-FFF2-40B4-BE49-F238E27FC236}">
                <a16:creationId xmlns:a16="http://schemas.microsoft.com/office/drawing/2014/main" id="{9BF5D5C9-F792-6983-D3DE-CE58FA87E2BF}"/>
              </a:ext>
            </a:extLst>
          </p:cNvPr>
          <p:cNvCxnSpPr>
            <a:stCxn id="6" idx="2"/>
            <a:endCxn id="18" idx="0"/>
          </p:cNvCxnSpPr>
          <p:nvPr/>
        </p:nvCxnSpPr>
        <p:spPr>
          <a:xfrm rot="5400000">
            <a:off x="5307436" y="234504"/>
            <a:ext cx="295583" cy="1281547"/>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0" name="Elbow Connector 39">
            <a:extLst>
              <a:ext uri="{FF2B5EF4-FFF2-40B4-BE49-F238E27FC236}">
                <a16:creationId xmlns:a16="http://schemas.microsoft.com/office/drawing/2014/main" id="{B5325AE6-FA2D-36ED-3FB1-8E5A6B01B4B3}"/>
              </a:ext>
            </a:extLst>
          </p:cNvPr>
          <p:cNvCxnSpPr>
            <a:stCxn id="6" idx="2"/>
            <a:endCxn id="24" idx="0"/>
          </p:cNvCxnSpPr>
          <p:nvPr/>
        </p:nvCxnSpPr>
        <p:spPr>
          <a:xfrm rot="16200000" flipH="1">
            <a:off x="6601209" y="222277"/>
            <a:ext cx="320607" cy="1331024"/>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2" name="Elbow Connector 41">
            <a:extLst>
              <a:ext uri="{FF2B5EF4-FFF2-40B4-BE49-F238E27FC236}">
                <a16:creationId xmlns:a16="http://schemas.microsoft.com/office/drawing/2014/main" id="{1F7C727B-144C-2BE6-6865-79B79ECFFA06}"/>
              </a:ext>
            </a:extLst>
          </p:cNvPr>
          <p:cNvCxnSpPr>
            <a:stCxn id="6" idx="2"/>
            <a:endCxn id="30" idx="0"/>
          </p:cNvCxnSpPr>
          <p:nvPr/>
        </p:nvCxnSpPr>
        <p:spPr>
          <a:xfrm rot="16200000" flipH="1">
            <a:off x="7921102" y="-1097616"/>
            <a:ext cx="320607" cy="3970810"/>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4" name="Straight Arrow Connector 43">
            <a:extLst>
              <a:ext uri="{FF2B5EF4-FFF2-40B4-BE49-F238E27FC236}">
                <a16:creationId xmlns:a16="http://schemas.microsoft.com/office/drawing/2014/main" id="{45C7EF26-C602-A4A2-E82F-8D2AAB0B6CE5}"/>
              </a:ext>
            </a:extLst>
          </p:cNvPr>
          <p:cNvCxnSpPr>
            <a:stCxn id="7" idx="2"/>
            <a:endCxn id="8" idx="0"/>
          </p:cNvCxnSpPr>
          <p:nvPr/>
        </p:nvCxnSpPr>
        <p:spPr>
          <a:xfrm>
            <a:off x="2215377" y="2254890"/>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D860CC3-BA1F-9196-E791-325C35E5E217}"/>
              </a:ext>
            </a:extLst>
          </p:cNvPr>
          <p:cNvCxnSpPr/>
          <p:nvPr/>
        </p:nvCxnSpPr>
        <p:spPr>
          <a:xfrm>
            <a:off x="2220954" y="3363564"/>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332C51CC-3BCA-2202-0367-B54BDE0AD84A}"/>
              </a:ext>
            </a:extLst>
          </p:cNvPr>
          <p:cNvCxnSpPr/>
          <p:nvPr/>
        </p:nvCxnSpPr>
        <p:spPr>
          <a:xfrm>
            <a:off x="2215377" y="4433706"/>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20E984A7-1A5A-D521-7225-4E842F934834}"/>
              </a:ext>
            </a:extLst>
          </p:cNvPr>
          <p:cNvCxnSpPr/>
          <p:nvPr/>
        </p:nvCxnSpPr>
        <p:spPr>
          <a:xfrm>
            <a:off x="2210068" y="5514567"/>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4E884692-141C-9582-95B9-62220AF55473}"/>
              </a:ext>
            </a:extLst>
          </p:cNvPr>
          <p:cNvCxnSpPr/>
          <p:nvPr/>
        </p:nvCxnSpPr>
        <p:spPr>
          <a:xfrm>
            <a:off x="4798260" y="2254890"/>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A8FB795-BF79-115D-E32A-1AB1C3816C2A}"/>
              </a:ext>
            </a:extLst>
          </p:cNvPr>
          <p:cNvCxnSpPr/>
          <p:nvPr/>
        </p:nvCxnSpPr>
        <p:spPr>
          <a:xfrm>
            <a:off x="4803837" y="3363564"/>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508B33FF-8214-108E-056C-5051DE237DA7}"/>
              </a:ext>
            </a:extLst>
          </p:cNvPr>
          <p:cNvCxnSpPr/>
          <p:nvPr/>
        </p:nvCxnSpPr>
        <p:spPr>
          <a:xfrm>
            <a:off x="7421716" y="2254890"/>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DA20B42B-FB37-DE7A-36DF-A3A95258D610}"/>
              </a:ext>
            </a:extLst>
          </p:cNvPr>
          <p:cNvCxnSpPr/>
          <p:nvPr/>
        </p:nvCxnSpPr>
        <p:spPr>
          <a:xfrm>
            <a:off x="7427293" y="3363564"/>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D6113C9-7052-9CFA-C0C6-D06056DDD47A}"/>
              </a:ext>
            </a:extLst>
          </p:cNvPr>
          <p:cNvCxnSpPr/>
          <p:nvPr/>
        </p:nvCxnSpPr>
        <p:spPr>
          <a:xfrm>
            <a:off x="10032276" y="2254890"/>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0DEF4063-CBCD-8AA8-A058-C7FE37FE1CDC}"/>
              </a:ext>
            </a:extLst>
          </p:cNvPr>
          <p:cNvCxnSpPr/>
          <p:nvPr/>
        </p:nvCxnSpPr>
        <p:spPr>
          <a:xfrm>
            <a:off x="10037853" y="3363564"/>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B72FA13A-F894-571A-1182-6F188C460A07}"/>
              </a:ext>
            </a:extLst>
          </p:cNvPr>
          <p:cNvCxnSpPr/>
          <p:nvPr/>
        </p:nvCxnSpPr>
        <p:spPr>
          <a:xfrm>
            <a:off x="10032276" y="4433706"/>
            <a:ext cx="0" cy="246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052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D7046-1015-F744-BC1C-AACE332D7F43}"/>
              </a:ext>
            </a:extLst>
          </p:cNvPr>
          <p:cNvSpPr>
            <a:spLocks noGrp="1"/>
          </p:cNvSpPr>
          <p:nvPr>
            <p:ph type="title"/>
          </p:nvPr>
        </p:nvSpPr>
        <p:spPr>
          <a:xfrm>
            <a:off x="0" y="18255"/>
            <a:ext cx="10515600" cy="779497"/>
          </a:xfrm>
        </p:spPr>
        <p:txBody>
          <a:bodyPr/>
          <a:lstStyle/>
          <a:p>
            <a:r>
              <a:rPr lang="en-US" b="1" u="sng" dirty="0"/>
              <a:t>What is Deep Learning?</a:t>
            </a:r>
          </a:p>
        </p:txBody>
      </p:sp>
      <p:sp>
        <p:nvSpPr>
          <p:cNvPr id="7" name="Oval 6">
            <a:extLst>
              <a:ext uri="{FF2B5EF4-FFF2-40B4-BE49-F238E27FC236}">
                <a16:creationId xmlns:a16="http://schemas.microsoft.com/office/drawing/2014/main" id="{D878A38E-A58B-CC4B-9C02-08F9D408512A}"/>
              </a:ext>
            </a:extLst>
          </p:cNvPr>
          <p:cNvSpPr/>
          <p:nvPr/>
        </p:nvSpPr>
        <p:spPr>
          <a:xfrm>
            <a:off x="8027773" y="3083291"/>
            <a:ext cx="4164227" cy="3756454"/>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Graphic 7" descr="Head with gears">
            <a:extLst>
              <a:ext uri="{FF2B5EF4-FFF2-40B4-BE49-F238E27FC236}">
                <a16:creationId xmlns:a16="http://schemas.microsoft.com/office/drawing/2014/main" id="{AB31D3C2-A3C3-AC49-B259-3E29E577F6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48452" y="3670237"/>
            <a:ext cx="722870" cy="722870"/>
          </a:xfrm>
          <a:prstGeom prst="rect">
            <a:avLst/>
          </a:prstGeom>
        </p:spPr>
      </p:pic>
      <p:sp>
        <p:nvSpPr>
          <p:cNvPr id="9" name="TextBox 8">
            <a:extLst>
              <a:ext uri="{FF2B5EF4-FFF2-40B4-BE49-F238E27FC236}">
                <a16:creationId xmlns:a16="http://schemas.microsoft.com/office/drawing/2014/main" id="{FF91E538-BCAC-D34A-8076-6D52474FCB4B}"/>
              </a:ext>
            </a:extLst>
          </p:cNvPr>
          <p:cNvSpPr txBox="1"/>
          <p:nvPr/>
        </p:nvSpPr>
        <p:spPr>
          <a:xfrm>
            <a:off x="9044117" y="3300905"/>
            <a:ext cx="216243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Artificial Intelligence</a:t>
            </a:r>
          </a:p>
        </p:txBody>
      </p:sp>
      <p:sp>
        <p:nvSpPr>
          <p:cNvPr id="10" name="Oval 9">
            <a:extLst>
              <a:ext uri="{FF2B5EF4-FFF2-40B4-BE49-F238E27FC236}">
                <a16:creationId xmlns:a16="http://schemas.microsoft.com/office/drawing/2014/main" id="{74048A2A-AE29-2A45-998E-E7C31C86EA57}"/>
              </a:ext>
            </a:extLst>
          </p:cNvPr>
          <p:cNvSpPr/>
          <p:nvPr/>
        </p:nvSpPr>
        <p:spPr>
          <a:xfrm>
            <a:off x="8803160" y="4393107"/>
            <a:ext cx="2644346" cy="2446638"/>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A734616D-7F0D-524C-93E0-459C53AFB03A}"/>
              </a:ext>
            </a:extLst>
          </p:cNvPr>
          <p:cNvSpPr txBox="1"/>
          <p:nvPr/>
        </p:nvSpPr>
        <p:spPr>
          <a:xfrm>
            <a:off x="9194714" y="4577773"/>
            <a:ext cx="186123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Machine Learning</a:t>
            </a:r>
          </a:p>
        </p:txBody>
      </p:sp>
      <p:pic>
        <p:nvPicPr>
          <p:cNvPr id="12" name="Graphic 11" descr="Classroom">
            <a:extLst>
              <a:ext uri="{FF2B5EF4-FFF2-40B4-BE49-F238E27FC236}">
                <a16:creationId xmlns:a16="http://schemas.microsoft.com/office/drawing/2014/main" id="{9F1CD97E-EF56-544F-A062-290DA32ADE3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27740" y="4849625"/>
            <a:ext cx="564292" cy="564292"/>
          </a:xfrm>
          <a:prstGeom prst="rect">
            <a:avLst/>
          </a:prstGeom>
        </p:spPr>
      </p:pic>
      <p:sp>
        <p:nvSpPr>
          <p:cNvPr id="13" name="Oval 12">
            <a:extLst>
              <a:ext uri="{FF2B5EF4-FFF2-40B4-BE49-F238E27FC236}">
                <a16:creationId xmlns:a16="http://schemas.microsoft.com/office/drawing/2014/main" id="{83B35ACF-E188-FE43-A62E-65BAE95EE715}"/>
              </a:ext>
            </a:extLst>
          </p:cNvPr>
          <p:cNvSpPr/>
          <p:nvPr/>
        </p:nvSpPr>
        <p:spPr>
          <a:xfrm>
            <a:off x="9359212" y="5413917"/>
            <a:ext cx="1526061" cy="1425828"/>
          </a:xfrm>
          <a:prstGeom prst="ellipse">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TextBox 13">
            <a:extLst>
              <a:ext uri="{FF2B5EF4-FFF2-40B4-BE49-F238E27FC236}">
                <a16:creationId xmlns:a16="http://schemas.microsoft.com/office/drawing/2014/main" id="{4EC6D11E-CAFC-E64F-89B6-BACBFBD70F52}"/>
              </a:ext>
            </a:extLst>
          </p:cNvPr>
          <p:cNvSpPr txBox="1"/>
          <p:nvPr/>
        </p:nvSpPr>
        <p:spPr>
          <a:xfrm>
            <a:off x="9418935" y="5413917"/>
            <a:ext cx="1406613"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Deep Learning</a:t>
            </a:r>
          </a:p>
        </p:txBody>
      </p:sp>
      <p:pic>
        <p:nvPicPr>
          <p:cNvPr id="16" name="Graphic 15" descr="Pyramid with levels">
            <a:extLst>
              <a:ext uri="{FF2B5EF4-FFF2-40B4-BE49-F238E27FC236}">
                <a16:creationId xmlns:a16="http://schemas.microsoft.com/office/drawing/2014/main" id="{A385B9D1-4DDF-AF4D-81A3-EB8F7E49B6B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5400000">
            <a:off x="9827740" y="6025572"/>
            <a:ext cx="643582" cy="643582"/>
          </a:xfrm>
          <a:prstGeom prst="rect">
            <a:avLst/>
          </a:prstGeom>
        </p:spPr>
      </p:pic>
      <p:sp>
        <p:nvSpPr>
          <p:cNvPr id="17" name="TextBox 16">
            <a:extLst>
              <a:ext uri="{FF2B5EF4-FFF2-40B4-BE49-F238E27FC236}">
                <a16:creationId xmlns:a16="http://schemas.microsoft.com/office/drawing/2014/main" id="{60351674-3076-BA45-9BC9-A73AFDE8AC6F}"/>
              </a:ext>
            </a:extLst>
          </p:cNvPr>
          <p:cNvSpPr txBox="1"/>
          <p:nvPr/>
        </p:nvSpPr>
        <p:spPr>
          <a:xfrm>
            <a:off x="1514908" y="4129201"/>
            <a:ext cx="313552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Providing machine with the ability to learn using neurons</a:t>
            </a:r>
          </a:p>
        </p:txBody>
      </p:sp>
      <p:sp>
        <p:nvSpPr>
          <p:cNvPr id="18" name="TextBox 17">
            <a:extLst>
              <a:ext uri="{FF2B5EF4-FFF2-40B4-BE49-F238E27FC236}">
                <a16:creationId xmlns:a16="http://schemas.microsoft.com/office/drawing/2014/main" id="{86CA2C42-3EAF-A74F-816E-0AB192269F6A}"/>
              </a:ext>
            </a:extLst>
          </p:cNvPr>
          <p:cNvSpPr txBox="1"/>
          <p:nvPr/>
        </p:nvSpPr>
        <p:spPr>
          <a:xfrm>
            <a:off x="195568" y="5406069"/>
            <a:ext cx="158166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Classifying the weed species</a:t>
            </a:r>
          </a:p>
        </p:txBody>
      </p:sp>
      <p:sp>
        <p:nvSpPr>
          <p:cNvPr id="19" name="TextBox 18">
            <a:extLst>
              <a:ext uri="{FF2B5EF4-FFF2-40B4-BE49-F238E27FC236}">
                <a16:creationId xmlns:a16="http://schemas.microsoft.com/office/drawing/2014/main" id="{7E9949B8-8C11-8F43-9499-8B211997FCC0}"/>
              </a:ext>
            </a:extLst>
          </p:cNvPr>
          <p:cNvSpPr txBox="1"/>
          <p:nvPr/>
        </p:nvSpPr>
        <p:spPr>
          <a:xfrm>
            <a:off x="1979060" y="6161370"/>
            <a:ext cx="158166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Detect foliar diseases</a:t>
            </a:r>
          </a:p>
        </p:txBody>
      </p:sp>
      <p:sp>
        <p:nvSpPr>
          <p:cNvPr id="20" name="TextBox 19">
            <a:extLst>
              <a:ext uri="{FF2B5EF4-FFF2-40B4-BE49-F238E27FC236}">
                <a16:creationId xmlns:a16="http://schemas.microsoft.com/office/drawing/2014/main" id="{338C071A-B3B7-1344-B1D8-B83FCEA5D803}"/>
              </a:ext>
            </a:extLst>
          </p:cNvPr>
          <p:cNvSpPr txBox="1"/>
          <p:nvPr/>
        </p:nvSpPr>
        <p:spPr>
          <a:xfrm>
            <a:off x="3868357" y="5406068"/>
            <a:ext cx="158166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Detect soil conditions</a:t>
            </a:r>
          </a:p>
        </p:txBody>
      </p:sp>
      <p:cxnSp>
        <p:nvCxnSpPr>
          <p:cNvPr id="22" name="Straight Arrow Connector 21">
            <a:extLst>
              <a:ext uri="{FF2B5EF4-FFF2-40B4-BE49-F238E27FC236}">
                <a16:creationId xmlns:a16="http://schemas.microsoft.com/office/drawing/2014/main" id="{5CE264CD-D04A-544F-912B-CDAA3437B61B}"/>
              </a:ext>
            </a:extLst>
          </p:cNvPr>
          <p:cNvCxnSpPr>
            <a:stCxn id="17" idx="2"/>
            <a:endCxn id="18" idx="0"/>
          </p:cNvCxnSpPr>
          <p:nvPr/>
        </p:nvCxnSpPr>
        <p:spPr>
          <a:xfrm flipH="1">
            <a:off x="986401" y="4775532"/>
            <a:ext cx="2096271" cy="63053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C1C6BBFA-5C4C-6645-BA90-B6CAAF7A71A3}"/>
              </a:ext>
            </a:extLst>
          </p:cNvPr>
          <p:cNvCxnSpPr>
            <a:cxnSpLocks/>
            <a:stCxn id="17" idx="2"/>
            <a:endCxn id="19" idx="0"/>
          </p:cNvCxnSpPr>
          <p:nvPr/>
        </p:nvCxnSpPr>
        <p:spPr>
          <a:xfrm flipH="1">
            <a:off x="2769893" y="4775532"/>
            <a:ext cx="312779" cy="13858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982109ED-3FCF-064C-A46C-E04BBA4E5322}"/>
              </a:ext>
            </a:extLst>
          </p:cNvPr>
          <p:cNvCxnSpPr>
            <a:cxnSpLocks/>
            <a:stCxn id="17" idx="2"/>
            <a:endCxn id="20" idx="0"/>
          </p:cNvCxnSpPr>
          <p:nvPr/>
        </p:nvCxnSpPr>
        <p:spPr>
          <a:xfrm>
            <a:off x="3082672" y="4775532"/>
            <a:ext cx="1576518" cy="6305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30" name="Picture 29" descr="A close up of a logo&#10;&#10;Description automatically generated">
            <a:extLst>
              <a:ext uri="{FF2B5EF4-FFF2-40B4-BE49-F238E27FC236}">
                <a16:creationId xmlns:a16="http://schemas.microsoft.com/office/drawing/2014/main" id="{64247613-5EF5-2642-A368-66A0C53DB144}"/>
              </a:ext>
            </a:extLst>
          </p:cNvPr>
          <p:cNvPicPr>
            <a:picLocks noChangeAspect="1"/>
          </p:cNvPicPr>
          <p:nvPr/>
        </p:nvPicPr>
        <p:blipFill>
          <a:blip r:embed="rId9"/>
          <a:stretch>
            <a:fillRect/>
          </a:stretch>
        </p:blipFill>
        <p:spPr>
          <a:xfrm>
            <a:off x="4209918" y="814815"/>
            <a:ext cx="4512178" cy="2763514"/>
          </a:xfrm>
          <a:prstGeom prst="rect">
            <a:avLst/>
          </a:prstGeom>
        </p:spPr>
      </p:pic>
      <p:sp>
        <p:nvSpPr>
          <p:cNvPr id="31" name="TextBox 30">
            <a:extLst>
              <a:ext uri="{FF2B5EF4-FFF2-40B4-BE49-F238E27FC236}">
                <a16:creationId xmlns:a16="http://schemas.microsoft.com/office/drawing/2014/main" id="{DEB7E629-D050-CB47-B77A-F4AE5D5DDA5A}"/>
              </a:ext>
            </a:extLst>
          </p:cNvPr>
          <p:cNvSpPr txBox="1"/>
          <p:nvPr/>
        </p:nvSpPr>
        <p:spPr>
          <a:xfrm>
            <a:off x="4112141" y="3479976"/>
            <a:ext cx="1983859"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https://</a:t>
            </a:r>
            <a:r>
              <a:rPr kumimoji="0" lang="en-US" sz="900" b="0" i="0" u="none" strike="noStrike" kern="1200" cap="none" spc="0" normalizeH="0" baseline="0" noProof="0" dirty="0" err="1">
                <a:ln>
                  <a:noFill/>
                </a:ln>
                <a:solidFill>
                  <a:prstClr val="black"/>
                </a:solidFill>
                <a:effectLst/>
                <a:uLnTx/>
                <a:uFillTx/>
                <a:latin typeface="Calibri" panose="020F0502020204030204"/>
                <a:ea typeface="+mn-ea"/>
                <a:cs typeface="+mn-cs"/>
              </a:rPr>
              <a:t>tinyurl.com</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/t9d3zmg</a:t>
            </a:r>
          </a:p>
        </p:txBody>
      </p:sp>
      <p:sp>
        <p:nvSpPr>
          <p:cNvPr id="32" name="TextBox 31">
            <a:extLst>
              <a:ext uri="{FF2B5EF4-FFF2-40B4-BE49-F238E27FC236}">
                <a16:creationId xmlns:a16="http://schemas.microsoft.com/office/drawing/2014/main" id="{39DA1EBD-28C5-9F40-81D6-63B472AA03DB}"/>
              </a:ext>
            </a:extLst>
          </p:cNvPr>
          <p:cNvSpPr txBox="1"/>
          <p:nvPr/>
        </p:nvSpPr>
        <p:spPr>
          <a:xfrm>
            <a:off x="107694" y="3125703"/>
            <a:ext cx="1983859"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https://</a:t>
            </a:r>
            <a:r>
              <a:rPr kumimoji="0" lang="en-US" sz="900" b="0" i="0" u="none" strike="noStrike" kern="1200" cap="none" spc="0" normalizeH="0" baseline="0" noProof="0" dirty="0" err="1">
                <a:ln>
                  <a:noFill/>
                </a:ln>
                <a:solidFill>
                  <a:prstClr val="black"/>
                </a:solidFill>
                <a:effectLst/>
                <a:uLnTx/>
                <a:uFillTx/>
                <a:latin typeface="Calibri" panose="020F0502020204030204"/>
                <a:ea typeface="+mn-ea"/>
                <a:cs typeface="+mn-cs"/>
              </a:rPr>
              <a:t>tinyurl.com</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/umrdb7x</a:t>
            </a:r>
          </a:p>
        </p:txBody>
      </p:sp>
      <p:pic>
        <p:nvPicPr>
          <p:cNvPr id="34" name="Picture 33" descr="A picture containing sky, map&#10;&#10;Description automatically generated">
            <a:extLst>
              <a:ext uri="{FF2B5EF4-FFF2-40B4-BE49-F238E27FC236}">
                <a16:creationId xmlns:a16="http://schemas.microsoft.com/office/drawing/2014/main" id="{AAC8EF13-895F-7347-A347-D68F8B35B388}"/>
              </a:ext>
            </a:extLst>
          </p:cNvPr>
          <p:cNvPicPr>
            <a:picLocks noChangeAspect="1"/>
          </p:cNvPicPr>
          <p:nvPr/>
        </p:nvPicPr>
        <p:blipFill>
          <a:blip r:embed="rId10"/>
          <a:stretch>
            <a:fillRect/>
          </a:stretch>
        </p:blipFill>
        <p:spPr>
          <a:xfrm>
            <a:off x="122023" y="1243645"/>
            <a:ext cx="2492459" cy="1944118"/>
          </a:xfrm>
          <a:prstGeom prst="rect">
            <a:avLst/>
          </a:prstGeom>
        </p:spPr>
      </p:pic>
      <p:pic>
        <p:nvPicPr>
          <p:cNvPr id="36" name="Graphic 35" descr="Arrow Straight">
            <a:extLst>
              <a:ext uri="{FF2B5EF4-FFF2-40B4-BE49-F238E27FC236}">
                <a16:creationId xmlns:a16="http://schemas.microsoft.com/office/drawing/2014/main" id="{A4824123-D23D-A64C-A3BC-896CACE3A69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0800000">
            <a:off x="2614482" y="1243645"/>
            <a:ext cx="1595436" cy="1754042"/>
          </a:xfrm>
          <a:prstGeom prst="rect">
            <a:avLst/>
          </a:prstGeom>
        </p:spPr>
      </p:pic>
    </p:spTree>
    <p:extLst>
      <p:ext uri="{BB962C8B-B14F-4D97-AF65-F5344CB8AC3E}">
        <p14:creationId xmlns:p14="http://schemas.microsoft.com/office/powerpoint/2010/main" val="1856346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31" grpId="0"/>
      <p:bldP spid="3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0E3-E0E0-7542-0B5D-36A204D41B2F}"/>
              </a:ext>
            </a:extLst>
          </p:cNvPr>
          <p:cNvSpPr>
            <a:spLocks noGrp="1"/>
          </p:cNvSpPr>
          <p:nvPr>
            <p:ph type="title"/>
          </p:nvPr>
        </p:nvSpPr>
        <p:spPr/>
        <p:txBody>
          <a:bodyPr/>
          <a:lstStyle/>
          <a:p>
            <a:r>
              <a:rPr lang="en-US" dirty="0"/>
              <a:t>Types of Deep Learning Techniques?</a:t>
            </a:r>
          </a:p>
        </p:txBody>
      </p:sp>
      <p:sp>
        <p:nvSpPr>
          <p:cNvPr id="3" name="Content Placeholder 2">
            <a:extLst>
              <a:ext uri="{FF2B5EF4-FFF2-40B4-BE49-F238E27FC236}">
                <a16:creationId xmlns:a16="http://schemas.microsoft.com/office/drawing/2014/main" id="{7ED83563-F597-8FAC-AD0B-C5005778443E}"/>
              </a:ext>
            </a:extLst>
          </p:cNvPr>
          <p:cNvSpPr>
            <a:spLocks noGrp="1"/>
          </p:cNvSpPr>
          <p:nvPr>
            <p:ph idx="1"/>
          </p:nvPr>
        </p:nvSpPr>
        <p:spPr/>
        <p:txBody>
          <a:bodyPr/>
          <a:lstStyle/>
          <a:p>
            <a:r>
              <a:rPr lang="en-US" dirty="0"/>
              <a:t>Image Classification</a:t>
            </a:r>
          </a:p>
          <a:p>
            <a:pPr marL="0" indent="0">
              <a:buNone/>
            </a:pPr>
            <a:endParaRPr lang="en-US" dirty="0"/>
          </a:p>
          <a:p>
            <a:r>
              <a:rPr lang="en-US" dirty="0"/>
              <a:t>Object Detection</a:t>
            </a:r>
          </a:p>
        </p:txBody>
      </p:sp>
      <p:sp>
        <p:nvSpPr>
          <p:cNvPr id="4" name="Date Placeholder 3">
            <a:extLst>
              <a:ext uri="{FF2B5EF4-FFF2-40B4-BE49-F238E27FC236}">
                <a16:creationId xmlns:a16="http://schemas.microsoft.com/office/drawing/2014/main" id="{6C877D7E-EAB0-0E13-B0AD-805B341140BF}"/>
              </a:ext>
            </a:extLst>
          </p:cNvPr>
          <p:cNvSpPr>
            <a:spLocks noGrp="1"/>
          </p:cNvSpPr>
          <p:nvPr>
            <p:ph type="dt" sz="half" idx="10"/>
          </p:nvPr>
        </p:nvSpPr>
        <p:spPr/>
        <p:txBody>
          <a:bodyPr/>
          <a:lstStyle/>
          <a:p>
            <a:fld id="{C8EAF967-98D5-864A-9848-F83699A5C68A}" type="datetime1">
              <a:rPr lang="en-US" smtClean="0"/>
              <a:t>4/6/23</a:t>
            </a:fld>
            <a:endParaRPr lang="en-US"/>
          </a:p>
        </p:txBody>
      </p:sp>
      <p:sp>
        <p:nvSpPr>
          <p:cNvPr id="5" name="Slide Number Placeholder 4">
            <a:extLst>
              <a:ext uri="{FF2B5EF4-FFF2-40B4-BE49-F238E27FC236}">
                <a16:creationId xmlns:a16="http://schemas.microsoft.com/office/drawing/2014/main" id="{C9A84B33-C5C1-4F85-8220-E70CDA210AD8}"/>
              </a:ext>
            </a:extLst>
          </p:cNvPr>
          <p:cNvSpPr>
            <a:spLocks noGrp="1"/>
          </p:cNvSpPr>
          <p:nvPr>
            <p:ph type="sldNum" sz="quarter" idx="12"/>
          </p:nvPr>
        </p:nvSpPr>
        <p:spPr/>
        <p:txBody>
          <a:bodyPr/>
          <a:lstStyle/>
          <a:p>
            <a:fld id="{8CD8156D-B01F-DD49-AA40-235C559C9468}" type="slidenum">
              <a:rPr lang="en-US" smtClean="0"/>
              <a:t>3</a:t>
            </a:fld>
            <a:endParaRPr lang="en-US"/>
          </a:p>
        </p:txBody>
      </p:sp>
    </p:spTree>
    <p:extLst>
      <p:ext uri="{BB962C8B-B14F-4D97-AF65-F5344CB8AC3E}">
        <p14:creationId xmlns:p14="http://schemas.microsoft.com/office/powerpoint/2010/main" val="52963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30417-EA9C-A036-C7C8-307095ECCCE7}"/>
              </a:ext>
            </a:extLst>
          </p:cNvPr>
          <p:cNvSpPr>
            <a:spLocks noGrp="1"/>
          </p:cNvSpPr>
          <p:nvPr>
            <p:ph type="ctrTitle"/>
          </p:nvPr>
        </p:nvSpPr>
        <p:spPr/>
        <p:txBody>
          <a:bodyPr/>
          <a:lstStyle/>
          <a:p>
            <a:r>
              <a:rPr lang="en-US" dirty="0"/>
              <a:t>Deep Learning Applications</a:t>
            </a:r>
          </a:p>
        </p:txBody>
      </p:sp>
      <p:sp>
        <p:nvSpPr>
          <p:cNvPr id="5" name="Date Placeholder 4">
            <a:extLst>
              <a:ext uri="{FF2B5EF4-FFF2-40B4-BE49-F238E27FC236}">
                <a16:creationId xmlns:a16="http://schemas.microsoft.com/office/drawing/2014/main" id="{1FA2FC2D-0911-8FAB-4EDD-862850BD6AA8}"/>
              </a:ext>
            </a:extLst>
          </p:cNvPr>
          <p:cNvSpPr>
            <a:spLocks noGrp="1"/>
          </p:cNvSpPr>
          <p:nvPr>
            <p:ph type="dt" sz="half" idx="2"/>
          </p:nvPr>
        </p:nvSpPr>
        <p:spPr/>
        <p:txBody>
          <a:bodyPr/>
          <a:lstStyle/>
          <a:p>
            <a:fld id="{E0C8DACD-4E35-4E4C-AC75-C3DE50F04E7E}" type="datetime1">
              <a:rPr lang="en-US" smtClean="0"/>
              <a:pPr/>
              <a:t>4/6/23</a:t>
            </a:fld>
            <a:endParaRPr lang="en-US" dirty="0"/>
          </a:p>
        </p:txBody>
      </p:sp>
      <p:sp>
        <p:nvSpPr>
          <p:cNvPr id="6" name="Slide Number Placeholder 5">
            <a:extLst>
              <a:ext uri="{FF2B5EF4-FFF2-40B4-BE49-F238E27FC236}">
                <a16:creationId xmlns:a16="http://schemas.microsoft.com/office/drawing/2014/main" id="{7B7CCFE8-0B89-6065-7285-9AAE26EB0532}"/>
              </a:ext>
            </a:extLst>
          </p:cNvPr>
          <p:cNvSpPr>
            <a:spLocks noGrp="1"/>
          </p:cNvSpPr>
          <p:nvPr>
            <p:ph type="sldNum" sz="quarter" idx="4"/>
          </p:nvPr>
        </p:nvSpPr>
        <p:spPr/>
        <p:txBody>
          <a:bodyPr/>
          <a:lstStyle/>
          <a:p>
            <a:fld id="{8A7A6979-0714-4377-B894-6BE4C2D6E202}" type="slidenum">
              <a:rPr lang="en-US" smtClean="0"/>
              <a:pPr/>
              <a:t>4</a:t>
            </a:fld>
            <a:endParaRPr lang="en-US" dirty="0"/>
          </a:p>
        </p:txBody>
      </p:sp>
      <p:sp>
        <p:nvSpPr>
          <p:cNvPr id="7" name="Cube 6">
            <a:extLst>
              <a:ext uri="{FF2B5EF4-FFF2-40B4-BE49-F238E27FC236}">
                <a16:creationId xmlns:a16="http://schemas.microsoft.com/office/drawing/2014/main" id="{877B4115-08D5-BC7D-C3F9-3CB016E384EB}"/>
              </a:ext>
            </a:extLst>
          </p:cNvPr>
          <p:cNvSpPr/>
          <p:nvPr/>
        </p:nvSpPr>
        <p:spPr>
          <a:xfrm>
            <a:off x="4061391" y="3183311"/>
            <a:ext cx="2166256" cy="1917291"/>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1860669-0074-2CCE-7DCB-8D6319A713EA}"/>
              </a:ext>
            </a:extLst>
          </p:cNvPr>
          <p:cNvSpPr txBox="1"/>
          <p:nvPr/>
        </p:nvSpPr>
        <p:spPr>
          <a:xfrm>
            <a:off x="4203879" y="3846989"/>
            <a:ext cx="1415845" cy="1077218"/>
          </a:xfrm>
          <a:prstGeom prst="rect">
            <a:avLst/>
          </a:prstGeom>
          <a:noFill/>
        </p:spPr>
        <p:txBody>
          <a:bodyPr wrap="square" rtlCol="0">
            <a:spAutoFit/>
          </a:bodyPr>
          <a:lstStyle/>
          <a:p>
            <a:pPr algn="ctr"/>
            <a:r>
              <a:rPr lang="en-US" sz="1600" dirty="0"/>
              <a:t>Trained Image Classification Model</a:t>
            </a:r>
          </a:p>
        </p:txBody>
      </p:sp>
      <p:pic>
        <p:nvPicPr>
          <p:cNvPr id="9" name="Picture 8" descr="A close up of a tree&#10;&#10;Description automatically generated">
            <a:extLst>
              <a:ext uri="{FF2B5EF4-FFF2-40B4-BE49-F238E27FC236}">
                <a16:creationId xmlns:a16="http://schemas.microsoft.com/office/drawing/2014/main" id="{AF5A5FE6-778C-E1F1-BE15-822846A4680B}"/>
              </a:ext>
            </a:extLst>
          </p:cNvPr>
          <p:cNvPicPr>
            <a:picLocks noChangeAspect="1"/>
          </p:cNvPicPr>
          <p:nvPr/>
        </p:nvPicPr>
        <p:blipFill>
          <a:blip r:embed="rId2"/>
          <a:stretch>
            <a:fillRect/>
          </a:stretch>
        </p:blipFill>
        <p:spPr>
          <a:xfrm>
            <a:off x="8242127" y="2538387"/>
            <a:ext cx="1427470" cy="1427470"/>
          </a:xfrm>
          <a:prstGeom prst="rect">
            <a:avLst/>
          </a:prstGeom>
          <a:scene3d>
            <a:camera prst="isometricRightUp"/>
            <a:lightRig rig="threePt" dir="t"/>
          </a:scene3d>
        </p:spPr>
      </p:pic>
      <p:pic>
        <p:nvPicPr>
          <p:cNvPr id="10" name="Picture 9" descr="A close up of a green bench&#10;&#10;Description automatically generated">
            <a:extLst>
              <a:ext uri="{FF2B5EF4-FFF2-40B4-BE49-F238E27FC236}">
                <a16:creationId xmlns:a16="http://schemas.microsoft.com/office/drawing/2014/main" id="{5D2FEDF8-9B72-A120-4088-012B801F02BC}"/>
              </a:ext>
            </a:extLst>
          </p:cNvPr>
          <p:cNvPicPr>
            <a:picLocks noChangeAspect="1"/>
          </p:cNvPicPr>
          <p:nvPr/>
        </p:nvPicPr>
        <p:blipFill>
          <a:blip r:embed="rId3"/>
          <a:stretch>
            <a:fillRect/>
          </a:stretch>
        </p:blipFill>
        <p:spPr>
          <a:xfrm>
            <a:off x="8269757" y="3887062"/>
            <a:ext cx="1427471" cy="1427471"/>
          </a:xfrm>
          <a:prstGeom prst="rect">
            <a:avLst/>
          </a:prstGeom>
          <a:ln w="76200">
            <a:noFill/>
          </a:ln>
          <a:scene3d>
            <a:camera prst="isometricRightUp"/>
            <a:lightRig rig="threePt" dir="t"/>
          </a:scene3d>
        </p:spPr>
      </p:pic>
      <p:pic>
        <p:nvPicPr>
          <p:cNvPr id="11" name="Picture 10" descr="A green plant in a garden&#10;&#10;Description automatically generated">
            <a:extLst>
              <a:ext uri="{FF2B5EF4-FFF2-40B4-BE49-F238E27FC236}">
                <a16:creationId xmlns:a16="http://schemas.microsoft.com/office/drawing/2014/main" id="{5B30242F-BCD9-6AFC-E4BC-4BD28B94CC5C}"/>
              </a:ext>
            </a:extLst>
          </p:cNvPr>
          <p:cNvPicPr>
            <a:picLocks noChangeAspect="1"/>
          </p:cNvPicPr>
          <p:nvPr/>
        </p:nvPicPr>
        <p:blipFill>
          <a:blip r:embed="rId4"/>
          <a:stretch>
            <a:fillRect/>
          </a:stretch>
        </p:blipFill>
        <p:spPr>
          <a:xfrm>
            <a:off x="8316962" y="5220847"/>
            <a:ext cx="1427471" cy="1427471"/>
          </a:xfrm>
          <a:prstGeom prst="rect">
            <a:avLst/>
          </a:prstGeom>
          <a:scene3d>
            <a:camera prst="isometricRightUp"/>
            <a:lightRig rig="threePt" dir="t"/>
          </a:scene3d>
        </p:spPr>
      </p:pic>
      <p:sp>
        <p:nvSpPr>
          <p:cNvPr id="12" name="Right Arrow 11">
            <a:extLst>
              <a:ext uri="{FF2B5EF4-FFF2-40B4-BE49-F238E27FC236}">
                <a16:creationId xmlns:a16="http://schemas.microsoft.com/office/drawing/2014/main" id="{2842CE82-A973-C7FD-6E95-0F82A93AB557}"/>
              </a:ext>
            </a:extLst>
          </p:cNvPr>
          <p:cNvSpPr/>
          <p:nvPr/>
        </p:nvSpPr>
        <p:spPr>
          <a:xfrm rot="19638575">
            <a:off x="7200882" y="2180201"/>
            <a:ext cx="1102826" cy="4756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D7F77BF5-8F2C-9BF3-DA2A-0B53FE1709C1}"/>
              </a:ext>
            </a:extLst>
          </p:cNvPr>
          <p:cNvSpPr/>
          <p:nvPr/>
        </p:nvSpPr>
        <p:spPr>
          <a:xfrm rot="2303667">
            <a:off x="7180420" y="5577684"/>
            <a:ext cx="1102826" cy="4504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DA0F597B-5790-DED5-30EA-C559DB9C46D2}"/>
              </a:ext>
            </a:extLst>
          </p:cNvPr>
          <p:cNvSpPr/>
          <p:nvPr/>
        </p:nvSpPr>
        <p:spPr>
          <a:xfrm>
            <a:off x="2851518" y="3797198"/>
            <a:ext cx="862001" cy="3336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ubtitle 2">
            <a:extLst>
              <a:ext uri="{FF2B5EF4-FFF2-40B4-BE49-F238E27FC236}">
                <a16:creationId xmlns:a16="http://schemas.microsoft.com/office/drawing/2014/main" id="{CA6B5FB1-DD1B-56B5-C9E1-47415FC2C27D}"/>
              </a:ext>
            </a:extLst>
          </p:cNvPr>
          <p:cNvSpPr>
            <a:spLocks noGrp="1"/>
          </p:cNvSpPr>
          <p:nvPr>
            <p:ph type="subTitle" idx="1"/>
          </p:nvPr>
        </p:nvSpPr>
        <p:spPr>
          <a:xfrm>
            <a:off x="2107518" y="1345167"/>
            <a:ext cx="7988982" cy="341599"/>
          </a:xfrm>
        </p:spPr>
        <p:txBody>
          <a:bodyPr/>
          <a:lstStyle/>
          <a:p>
            <a:r>
              <a:rPr lang="en-US" dirty="0"/>
              <a:t>Image Classification</a:t>
            </a:r>
          </a:p>
        </p:txBody>
      </p:sp>
      <p:sp>
        <p:nvSpPr>
          <p:cNvPr id="16" name="Right Brace 15">
            <a:extLst>
              <a:ext uri="{FF2B5EF4-FFF2-40B4-BE49-F238E27FC236}">
                <a16:creationId xmlns:a16="http://schemas.microsoft.com/office/drawing/2014/main" id="{AF8F6863-6035-C1F4-B7C4-C5DBFFB783C5}"/>
              </a:ext>
            </a:extLst>
          </p:cNvPr>
          <p:cNvSpPr/>
          <p:nvPr/>
        </p:nvSpPr>
        <p:spPr>
          <a:xfrm rot="5400000">
            <a:off x="1897390" y="4945023"/>
            <a:ext cx="324465" cy="116512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61E2A034-8E28-0565-986F-D3ED47FC9848}"/>
              </a:ext>
            </a:extLst>
          </p:cNvPr>
          <p:cNvSpPr txBox="1"/>
          <p:nvPr/>
        </p:nvSpPr>
        <p:spPr>
          <a:xfrm>
            <a:off x="1030620" y="5656152"/>
            <a:ext cx="2153796" cy="338554"/>
          </a:xfrm>
          <a:prstGeom prst="rect">
            <a:avLst/>
          </a:prstGeom>
          <a:noFill/>
        </p:spPr>
        <p:txBody>
          <a:bodyPr wrap="square" rtlCol="0">
            <a:spAutoFit/>
          </a:bodyPr>
          <a:lstStyle/>
          <a:p>
            <a:pPr algn="ctr"/>
            <a:r>
              <a:rPr lang="en-US" sz="1600" dirty="0"/>
              <a:t>Input Tar Spot Image</a:t>
            </a:r>
          </a:p>
        </p:txBody>
      </p:sp>
      <p:sp>
        <p:nvSpPr>
          <p:cNvPr id="18" name="TextBox 17">
            <a:extLst>
              <a:ext uri="{FF2B5EF4-FFF2-40B4-BE49-F238E27FC236}">
                <a16:creationId xmlns:a16="http://schemas.microsoft.com/office/drawing/2014/main" id="{8C6A302B-C1D4-6CD8-1B7B-062A2D64EA94}"/>
              </a:ext>
            </a:extLst>
          </p:cNvPr>
          <p:cNvSpPr txBox="1"/>
          <p:nvPr/>
        </p:nvSpPr>
        <p:spPr>
          <a:xfrm>
            <a:off x="9486272" y="2802760"/>
            <a:ext cx="1021891" cy="369332"/>
          </a:xfrm>
          <a:prstGeom prst="rect">
            <a:avLst/>
          </a:prstGeom>
          <a:noFill/>
        </p:spPr>
        <p:txBody>
          <a:bodyPr wrap="square" rtlCol="0">
            <a:spAutoFit/>
          </a:bodyPr>
          <a:lstStyle/>
          <a:p>
            <a:r>
              <a:rPr lang="en-US" dirty="0"/>
              <a:t>GLS</a:t>
            </a:r>
          </a:p>
        </p:txBody>
      </p:sp>
      <p:sp>
        <p:nvSpPr>
          <p:cNvPr id="19" name="TextBox 18">
            <a:extLst>
              <a:ext uri="{FF2B5EF4-FFF2-40B4-BE49-F238E27FC236}">
                <a16:creationId xmlns:a16="http://schemas.microsoft.com/office/drawing/2014/main" id="{DEB6823A-FD2C-4BC9-0F14-A819ADEC86B5}"/>
              </a:ext>
            </a:extLst>
          </p:cNvPr>
          <p:cNvSpPr txBox="1"/>
          <p:nvPr/>
        </p:nvSpPr>
        <p:spPr>
          <a:xfrm>
            <a:off x="9486272" y="5496155"/>
            <a:ext cx="1021891" cy="369332"/>
          </a:xfrm>
          <a:prstGeom prst="rect">
            <a:avLst/>
          </a:prstGeom>
          <a:noFill/>
        </p:spPr>
        <p:txBody>
          <a:bodyPr wrap="square" rtlCol="0">
            <a:spAutoFit/>
          </a:bodyPr>
          <a:lstStyle/>
          <a:p>
            <a:r>
              <a:rPr lang="en-US" dirty="0"/>
              <a:t>NLS</a:t>
            </a:r>
          </a:p>
        </p:txBody>
      </p:sp>
      <p:sp>
        <p:nvSpPr>
          <p:cNvPr id="20" name="TextBox 19">
            <a:extLst>
              <a:ext uri="{FF2B5EF4-FFF2-40B4-BE49-F238E27FC236}">
                <a16:creationId xmlns:a16="http://schemas.microsoft.com/office/drawing/2014/main" id="{48E7A0BF-500F-DB8C-5ED7-79942CC194D1}"/>
              </a:ext>
            </a:extLst>
          </p:cNvPr>
          <p:cNvSpPr txBox="1"/>
          <p:nvPr/>
        </p:nvSpPr>
        <p:spPr>
          <a:xfrm>
            <a:off x="9322535" y="1014427"/>
            <a:ext cx="1373232" cy="1200329"/>
          </a:xfrm>
          <a:prstGeom prst="rect">
            <a:avLst/>
          </a:prstGeom>
          <a:noFill/>
        </p:spPr>
        <p:txBody>
          <a:bodyPr wrap="square" rtlCol="0">
            <a:spAutoFit/>
          </a:bodyPr>
          <a:lstStyle/>
          <a:p>
            <a:pPr algn="ctr"/>
            <a:r>
              <a:rPr lang="en-US" b="1" dirty="0"/>
              <a:t>Model Identifies Input as Tar Spot</a:t>
            </a:r>
          </a:p>
        </p:txBody>
      </p:sp>
      <p:pic>
        <p:nvPicPr>
          <p:cNvPr id="21" name="Picture 20" descr="A close up of a leaf&#10;&#10;Description automatically generated with medium confidence">
            <a:extLst>
              <a:ext uri="{FF2B5EF4-FFF2-40B4-BE49-F238E27FC236}">
                <a16:creationId xmlns:a16="http://schemas.microsoft.com/office/drawing/2014/main" id="{E3BB47F4-B216-01A4-5FEC-825F50488651}"/>
              </a:ext>
            </a:extLst>
          </p:cNvPr>
          <p:cNvPicPr>
            <a:picLocks noChangeAspect="1"/>
          </p:cNvPicPr>
          <p:nvPr/>
        </p:nvPicPr>
        <p:blipFill>
          <a:blip r:embed="rId5"/>
          <a:stretch>
            <a:fillRect/>
          </a:stretch>
        </p:blipFill>
        <p:spPr>
          <a:xfrm>
            <a:off x="92515" y="2576687"/>
            <a:ext cx="2868366" cy="2868366"/>
          </a:xfrm>
          <a:prstGeom prst="rect">
            <a:avLst/>
          </a:prstGeom>
          <a:scene3d>
            <a:camera prst="isometricRightUp"/>
            <a:lightRig rig="threePt" dir="t"/>
          </a:scene3d>
        </p:spPr>
      </p:pic>
      <p:pic>
        <p:nvPicPr>
          <p:cNvPr id="22" name="Picture 21" descr="A close up of a leaf&#10;&#10;Description automatically generated with medium confidence">
            <a:extLst>
              <a:ext uri="{FF2B5EF4-FFF2-40B4-BE49-F238E27FC236}">
                <a16:creationId xmlns:a16="http://schemas.microsoft.com/office/drawing/2014/main" id="{CF6134F2-9224-3F5A-96F3-DB8F694DBE2D}"/>
              </a:ext>
            </a:extLst>
          </p:cNvPr>
          <p:cNvPicPr>
            <a:picLocks noChangeAspect="1"/>
          </p:cNvPicPr>
          <p:nvPr/>
        </p:nvPicPr>
        <p:blipFill>
          <a:blip r:embed="rId5"/>
          <a:stretch>
            <a:fillRect/>
          </a:stretch>
        </p:blipFill>
        <p:spPr>
          <a:xfrm>
            <a:off x="8178506" y="1125806"/>
            <a:ext cx="1427471" cy="1427471"/>
          </a:xfrm>
          <a:prstGeom prst="rect">
            <a:avLst/>
          </a:prstGeom>
          <a:ln w="57150">
            <a:solidFill>
              <a:srgbClr val="C00000"/>
            </a:solidFill>
          </a:ln>
          <a:scene3d>
            <a:camera prst="isometricRightUp"/>
            <a:lightRig rig="threePt" dir="t"/>
          </a:scene3d>
        </p:spPr>
      </p:pic>
      <p:sp>
        <p:nvSpPr>
          <p:cNvPr id="23" name="TextBox 22">
            <a:extLst>
              <a:ext uri="{FF2B5EF4-FFF2-40B4-BE49-F238E27FC236}">
                <a16:creationId xmlns:a16="http://schemas.microsoft.com/office/drawing/2014/main" id="{AE6901F3-DD85-F8A4-1CB4-9D54A578E61D}"/>
              </a:ext>
            </a:extLst>
          </p:cNvPr>
          <p:cNvSpPr txBox="1"/>
          <p:nvPr/>
        </p:nvSpPr>
        <p:spPr>
          <a:xfrm>
            <a:off x="9486272" y="4138676"/>
            <a:ext cx="1021891" cy="369332"/>
          </a:xfrm>
          <a:prstGeom prst="rect">
            <a:avLst/>
          </a:prstGeom>
          <a:noFill/>
        </p:spPr>
        <p:txBody>
          <a:bodyPr wrap="square" rtlCol="0">
            <a:spAutoFit/>
          </a:bodyPr>
          <a:lstStyle/>
          <a:p>
            <a:r>
              <a:rPr lang="en-US" dirty="0"/>
              <a:t>NLB</a:t>
            </a:r>
          </a:p>
        </p:txBody>
      </p:sp>
      <p:sp>
        <p:nvSpPr>
          <p:cNvPr id="24" name="Right Arrow 23">
            <a:extLst>
              <a:ext uri="{FF2B5EF4-FFF2-40B4-BE49-F238E27FC236}">
                <a16:creationId xmlns:a16="http://schemas.microsoft.com/office/drawing/2014/main" id="{2067E485-9ED4-0D8A-274E-0CFF39FA8FB7}"/>
              </a:ext>
            </a:extLst>
          </p:cNvPr>
          <p:cNvSpPr/>
          <p:nvPr/>
        </p:nvSpPr>
        <p:spPr>
          <a:xfrm rot="1201352">
            <a:off x="7322446" y="4447958"/>
            <a:ext cx="1102826" cy="4504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ight Arrow 24">
            <a:extLst>
              <a:ext uri="{FF2B5EF4-FFF2-40B4-BE49-F238E27FC236}">
                <a16:creationId xmlns:a16="http://schemas.microsoft.com/office/drawing/2014/main" id="{75DEE992-E501-FC59-CDD6-4192AAAC969E}"/>
              </a:ext>
            </a:extLst>
          </p:cNvPr>
          <p:cNvSpPr/>
          <p:nvPr/>
        </p:nvSpPr>
        <p:spPr>
          <a:xfrm rot="20333435">
            <a:off x="7301179" y="3385039"/>
            <a:ext cx="1102826" cy="4756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Chart&#10;&#10;Description automatically generated">
            <a:extLst>
              <a:ext uri="{FF2B5EF4-FFF2-40B4-BE49-F238E27FC236}">
                <a16:creationId xmlns:a16="http://schemas.microsoft.com/office/drawing/2014/main" id="{FC52BC48-3657-B4BE-9605-A1A4D8D38964}"/>
              </a:ext>
            </a:extLst>
          </p:cNvPr>
          <p:cNvPicPr>
            <a:picLocks noChangeAspect="1"/>
          </p:cNvPicPr>
          <p:nvPr/>
        </p:nvPicPr>
        <p:blipFill rotWithShape="1">
          <a:blip r:embed="rId6"/>
          <a:srcRect t="6883" b="7938"/>
          <a:stretch/>
        </p:blipFill>
        <p:spPr>
          <a:xfrm>
            <a:off x="3786930" y="3029254"/>
            <a:ext cx="3372854" cy="2143677"/>
          </a:xfrm>
          <a:prstGeom prst="rect">
            <a:avLst/>
          </a:prstGeom>
        </p:spPr>
      </p:pic>
    </p:spTree>
    <p:extLst>
      <p:ext uri="{BB962C8B-B14F-4D97-AF65-F5344CB8AC3E}">
        <p14:creationId xmlns:p14="http://schemas.microsoft.com/office/powerpoint/2010/main" val="4163667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1FA2FC2D-0911-8FAB-4EDD-862850BD6AA8}"/>
              </a:ext>
            </a:extLst>
          </p:cNvPr>
          <p:cNvSpPr>
            <a:spLocks noGrp="1"/>
          </p:cNvSpPr>
          <p:nvPr>
            <p:ph type="dt" sz="half" idx="2"/>
          </p:nvPr>
        </p:nvSpPr>
        <p:spPr/>
        <p:txBody>
          <a:bodyPr/>
          <a:lstStyle/>
          <a:p>
            <a:fld id="{E0C8DACD-4E35-4E4C-AC75-C3DE50F04E7E}" type="datetime1">
              <a:rPr lang="en-US" smtClean="0"/>
              <a:pPr/>
              <a:t>4/6/23</a:t>
            </a:fld>
            <a:endParaRPr lang="en-US" dirty="0"/>
          </a:p>
        </p:txBody>
      </p:sp>
      <p:sp>
        <p:nvSpPr>
          <p:cNvPr id="6" name="Slide Number Placeholder 5">
            <a:extLst>
              <a:ext uri="{FF2B5EF4-FFF2-40B4-BE49-F238E27FC236}">
                <a16:creationId xmlns:a16="http://schemas.microsoft.com/office/drawing/2014/main" id="{7B7CCFE8-0B89-6065-7285-9AAE26EB0532}"/>
              </a:ext>
            </a:extLst>
          </p:cNvPr>
          <p:cNvSpPr>
            <a:spLocks noGrp="1"/>
          </p:cNvSpPr>
          <p:nvPr>
            <p:ph type="sldNum" sz="quarter" idx="4"/>
          </p:nvPr>
        </p:nvSpPr>
        <p:spPr/>
        <p:txBody>
          <a:bodyPr/>
          <a:lstStyle/>
          <a:p>
            <a:fld id="{8A7A6979-0714-4377-B894-6BE4C2D6E202}" type="slidenum">
              <a:rPr lang="en-US" smtClean="0"/>
              <a:pPr/>
              <a:t>5</a:t>
            </a:fld>
            <a:endParaRPr lang="en-US" dirty="0"/>
          </a:p>
        </p:txBody>
      </p:sp>
      <p:sp>
        <p:nvSpPr>
          <p:cNvPr id="7" name="Subtitle 2">
            <a:extLst>
              <a:ext uri="{FF2B5EF4-FFF2-40B4-BE49-F238E27FC236}">
                <a16:creationId xmlns:a16="http://schemas.microsoft.com/office/drawing/2014/main" id="{D72BC080-C3EB-D7EA-5AE3-C252B37C010E}"/>
              </a:ext>
            </a:extLst>
          </p:cNvPr>
          <p:cNvSpPr>
            <a:spLocks noGrp="1"/>
          </p:cNvSpPr>
          <p:nvPr>
            <p:ph type="subTitle" idx="1"/>
          </p:nvPr>
        </p:nvSpPr>
        <p:spPr>
          <a:xfrm>
            <a:off x="1489618" y="1345167"/>
            <a:ext cx="7321993" cy="341599"/>
          </a:xfrm>
        </p:spPr>
        <p:txBody>
          <a:bodyPr/>
          <a:lstStyle/>
          <a:p>
            <a:r>
              <a:rPr lang="en-US" dirty="0"/>
              <a:t>Object Detection</a:t>
            </a:r>
          </a:p>
        </p:txBody>
      </p:sp>
      <p:pic>
        <p:nvPicPr>
          <p:cNvPr id="8" name="Picture 7" descr="A close up of a green bench&#10;&#10;Description automatically generated">
            <a:extLst>
              <a:ext uri="{FF2B5EF4-FFF2-40B4-BE49-F238E27FC236}">
                <a16:creationId xmlns:a16="http://schemas.microsoft.com/office/drawing/2014/main" id="{75F67212-5EB2-AEAC-7784-203C7433AC8A}"/>
              </a:ext>
            </a:extLst>
          </p:cNvPr>
          <p:cNvPicPr>
            <a:picLocks noChangeAspect="1"/>
          </p:cNvPicPr>
          <p:nvPr/>
        </p:nvPicPr>
        <p:blipFill>
          <a:blip r:embed="rId3"/>
          <a:stretch>
            <a:fillRect/>
          </a:stretch>
        </p:blipFill>
        <p:spPr>
          <a:xfrm>
            <a:off x="357875" y="1987403"/>
            <a:ext cx="2780693" cy="3324097"/>
          </a:xfrm>
          <a:prstGeom prst="rect">
            <a:avLst/>
          </a:prstGeom>
          <a:scene3d>
            <a:camera prst="isometricRightUp"/>
            <a:lightRig rig="threePt" dir="t"/>
          </a:scene3d>
        </p:spPr>
      </p:pic>
      <p:sp>
        <p:nvSpPr>
          <p:cNvPr id="9" name="Cube 8">
            <a:extLst>
              <a:ext uri="{FF2B5EF4-FFF2-40B4-BE49-F238E27FC236}">
                <a16:creationId xmlns:a16="http://schemas.microsoft.com/office/drawing/2014/main" id="{4F83571B-D649-CA64-6FA8-A436643DC685}"/>
              </a:ext>
            </a:extLst>
          </p:cNvPr>
          <p:cNvSpPr/>
          <p:nvPr/>
        </p:nvSpPr>
        <p:spPr>
          <a:xfrm>
            <a:off x="4346356" y="2462937"/>
            <a:ext cx="2166256" cy="1917291"/>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86F0C8A-49B5-4B9C-416A-8B4F0D9B6015}"/>
              </a:ext>
            </a:extLst>
          </p:cNvPr>
          <p:cNvSpPr txBox="1"/>
          <p:nvPr/>
        </p:nvSpPr>
        <p:spPr>
          <a:xfrm>
            <a:off x="4488844" y="3126615"/>
            <a:ext cx="1415845" cy="1077218"/>
          </a:xfrm>
          <a:prstGeom prst="rect">
            <a:avLst/>
          </a:prstGeom>
          <a:noFill/>
        </p:spPr>
        <p:txBody>
          <a:bodyPr wrap="square" rtlCol="0">
            <a:spAutoFit/>
          </a:bodyPr>
          <a:lstStyle/>
          <a:p>
            <a:pPr algn="ctr"/>
            <a:r>
              <a:rPr lang="en-US" sz="1600" dirty="0"/>
              <a:t>Trained Object Detection Model</a:t>
            </a:r>
          </a:p>
        </p:txBody>
      </p:sp>
      <p:sp>
        <p:nvSpPr>
          <p:cNvPr id="11" name="Right Arrow 10">
            <a:extLst>
              <a:ext uri="{FF2B5EF4-FFF2-40B4-BE49-F238E27FC236}">
                <a16:creationId xmlns:a16="http://schemas.microsoft.com/office/drawing/2014/main" id="{90D851D8-50EA-4A76-FF09-800691FD39EA}"/>
              </a:ext>
            </a:extLst>
          </p:cNvPr>
          <p:cNvSpPr/>
          <p:nvPr/>
        </p:nvSpPr>
        <p:spPr>
          <a:xfrm>
            <a:off x="3251619" y="3334224"/>
            <a:ext cx="862001" cy="3336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Brace 11">
            <a:extLst>
              <a:ext uri="{FF2B5EF4-FFF2-40B4-BE49-F238E27FC236}">
                <a16:creationId xmlns:a16="http://schemas.microsoft.com/office/drawing/2014/main" id="{0A5F0E1C-3011-27D3-9682-9550476459E9}"/>
              </a:ext>
            </a:extLst>
          </p:cNvPr>
          <p:cNvSpPr/>
          <p:nvPr/>
        </p:nvSpPr>
        <p:spPr>
          <a:xfrm rot="5400000">
            <a:off x="1770371" y="4891171"/>
            <a:ext cx="324465" cy="116512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A6B38131-C8BA-1C4F-4EFB-3334AE4FCC08}"/>
              </a:ext>
            </a:extLst>
          </p:cNvPr>
          <p:cNvSpPr txBox="1"/>
          <p:nvPr/>
        </p:nvSpPr>
        <p:spPr>
          <a:xfrm>
            <a:off x="1037968" y="5635965"/>
            <a:ext cx="1940010" cy="338554"/>
          </a:xfrm>
          <a:prstGeom prst="rect">
            <a:avLst/>
          </a:prstGeom>
          <a:noFill/>
        </p:spPr>
        <p:txBody>
          <a:bodyPr wrap="square" rtlCol="0">
            <a:spAutoFit/>
          </a:bodyPr>
          <a:lstStyle/>
          <a:p>
            <a:pPr algn="ctr"/>
            <a:r>
              <a:rPr lang="en-US" sz="1600" dirty="0"/>
              <a:t>Input NLB Image</a:t>
            </a:r>
          </a:p>
        </p:txBody>
      </p:sp>
      <p:pic>
        <p:nvPicPr>
          <p:cNvPr id="14" name="Picture 13" descr="A close up of a green bench&#10;&#10;Description automatically generated">
            <a:extLst>
              <a:ext uri="{FF2B5EF4-FFF2-40B4-BE49-F238E27FC236}">
                <a16:creationId xmlns:a16="http://schemas.microsoft.com/office/drawing/2014/main" id="{F7060811-FAB3-0C23-D93C-AF122B70EF7F}"/>
              </a:ext>
            </a:extLst>
          </p:cNvPr>
          <p:cNvPicPr>
            <a:picLocks noChangeAspect="1"/>
          </p:cNvPicPr>
          <p:nvPr/>
        </p:nvPicPr>
        <p:blipFill>
          <a:blip r:embed="rId3"/>
          <a:stretch>
            <a:fillRect/>
          </a:stretch>
        </p:blipFill>
        <p:spPr>
          <a:xfrm>
            <a:off x="7698629" y="1987403"/>
            <a:ext cx="2780693" cy="3324097"/>
          </a:xfrm>
          <a:prstGeom prst="rect">
            <a:avLst/>
          </a:prstGeom>
          <a:scene3d>
            <a:camera prst="isometricRightUp"/>
            <a:lightRig rig="threePt" dir="t"/>
          </a:scene3d>
        </p:spPr>
      </p:pic>
      <p:sp>
        <p:nvSpPr>
          <p:cNvPr id="15" name="Right Arrow 14">
            <a:extLst>
              <a:ext uri="{FF2B5EF4-FFF2-40B4-BE49-F238E27FC236}">
                <a16:creationId xmlns:a16="http://schemas.microsoft.com/office/drawing/2014/main" id="{922966AF-62D6-836E-FD4F-D4774F174A74}"/>
              </a:ext>
            </a:extLst>
          </p:cNvPr>
          <p:cNvSpPr/>
          <p:nvPr/>
        </p:nvSpPr>
        <p:spPr>
          <a:xfrm>
            <a:off x="6745348" y="3331547"/>
            <a:ext cx="862001" cy="3336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arallelogram 15">
            <a:extLst>
              <a:ext uri="{FF2B5EF4-FFF2-40B4-BE49-F238E27FC236}">
                <a16:creationId xmlns:a16="http://schemas.microsoft.com/office/drawing/2014/main" id="{1A4E8BDB-505F-477A-2734-64E73F10821B}"/>
              </a:ext>
            </a:extLst>
          </p:cNvPr>
          <p:cNvSpPr/>
          <p:nvPr/>
        </p:nvSpPr>
        <p:spPr>
          <a:xfrm rot="18037134">
            <a:off x="7413772" y="3743175"/>
            <a:ext cx="2875633" cy="208973"/>
          </a:xfrm>
          <a:prstGeom prst="parallelogram">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arallelogram 16">
            <a:extLst>
              <a:ext uri="{FF2B5EF4-FFF2-40B4-BE49-F238E27FC236}">
                <a16:creationId xmlns:a16="http://schemas.microsoft.com/office/drawing/2014/main" id="{1B2734C4-4E06-A22E-D59B-16D227637B05}"/>
              </a:ext>
            </a:extLst>
          </p:cNvPr>
          <p:cNvSpPr/>
          <p:nvPr/>
        </p:nvSpPr>
        <p:spPr>
          <a:xfrm rot="18037134">
            <a:off x="8800457" y="2453232"/>
            <a:ext cx="1117533" cy="172165"/>
          </a:xfrm>
          <a:prstGeom prst="parallelogram">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58896C8C-13DA-E59E-C55E-1B45394827B9}"/>
              </a:ext>
            </a:extLst>
          </p:cNvPr>
          <p:cNvSpPr/>
          <p:nvPr/>
        </p:nvSpPr>
        <p:spPr>
          <a:xfrm rot="18037134">
            <a:off x="8364182" y="4192644"/>
            <a:ext cx="1117533" cy="172165"/>
          </a:xfrm>
          <a:prstGeom prst="parallelogram">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Brace 18">
            <a:extLst>
              <a:ext uri="{FF2B5EF4-FFF2-40B4-BE49-F238E27FC236}">
                <a16:creationId xmlns:a16="http://schemas.microsoft.com/office/drawing/2014/main" id="{B8D15148-8B03-7BDA-C4D9-E89E3A574EBA}"/>
              </a:ext>
            </a:extLst>
          </p:cNvPr>
          <p:cNvSpPr/>
          <p:nvPr/>
        </p:nvSpPr>
        <p:spPr>
          <a:xfrm rot="5400000">
            <a:off x="9364063" y="4696222"/>
            <a:ext cx="324465" cy="116512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594F7839-8D0D-3650-4ADA-84E1970170B6}"/>
              </a:ext>
            </a:extLst>
          </p:cNvPr>
          <p:cNvSpPr txBox="1"/>
          <p:nvPr/>
        </p:nvSpPr>
        <p:spPr>
          <a:xfrm>
            <a:off x="8835405" y="5492132"/>
            <a:ext cx="1498588" cy="584775"/>
          </a:xfrm>
          <a:prstGeom prst="rect">
            <a:avLst/>
          </a:prstGeom>
          <a:noFill/>
        </p:spPr>
        <p:txBody>
          <a:bodyPr wrap="square" rtlCol="0">
            <a:spAutoFit/>
          </a:bodyPr>
          <a:lstStyle/>
          <a:p>
            <a:pPr algn="ctr"/>
            <a:r>
              <a:rPr lang="en-US" sz="1600" u="sng" dirty="0"/>
              <a:t>NLB Lesions Identified</a:t>
            </a:r>
          </a:p>
        </p:txBody>
      </p:sp>
      <p:sp>
        <p:nvSpPr>
          <p:cNvPr id="21" name="Title 1">
            <a:extLst>
              <a:ext uri="{FF2B5EF4-FFF2-40B4-BE49-F238E27FC236}">
                <a16:creationId xmlns:a16="http://schemas.microsoft.com/office/drawing/2014/main" id="{97807469-0C0C-59FE-EA92-0F94AD15342E}"/>
              </a:ext>
            </a:extLst>
          </p:cNvPr>
          <p:cNvSpPr>
            <a:spLocks noGrp="1"/>
          </p:cNvSpPr>
          <p:nvPr>
            <p:ph type="ctrTitle"/>
          </p:nvPr>
        </p:nvSpPr>
        <p:spPr>
          <a:xfrm>
            <a:off x="1043554" y="442674"/>
            <a:ext cx="9234309" cy="512448"/>
          </a:xfrm>
        </p:spPr>
        <p:txBody>
          <a:bodyPr/>
          <a:lstStyle/>
          <a:p>
            <a:r>
              <a:rPr lang="en-US" dirty="0"/>
              <a:t>Deep Learning Applications</a:t>
            </a:r>
          </a:p>
        </p:txBody>
      </p:sp>
    </p:spTree>
    <p:extLst>
      <p:ext uri="{BB962C8B-B14F-4D97-AF65-F5344CB8AC3E}">
        <p14:creationId xmlns:p14="http://schemas.microsoft.com/office/powerpoint/2010/main" val="361975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88A70-E9B6-F0A1-52B8-BF8DE38EEBB9}"/>
              </a:ext>
            </a:extLst>
          </p:cNvPr>
          <p:cNvSpPr>
            <a:spLocks noGrp="1"/>
          </p:cNvSpPr>
          <p:nvPr>
            <p:ph type="ctrTitle"/>
          </p:nvPr>
        </p:nvSpPr>
        <p:spPr/>
        <p:txBody>
          <a:bodyPr/>
          <a:lstStyle/>
          <a:p>
            <a:r>
              <a:rPr lang="en-US" dirty="0"/>
              <a:t>Deep Learning Applications</a:t>
            </a:r>
          </a:p>
        </p:txBody>
      </p:sp>
      <p:sp>
        <p:nvSpPr>
          <p:cNvPr id="3" name="Subtitle 2">
            <a:extLst>
              <a:ext uri="{FF2B5EF4-FFF2-40B4-BE49-F238E27FC236}">
                <a16:creationId xmlns:a16="http://schemas.microsoft.com/office/drawing/2014/main" id="{60A698E1-E1D2-41A3-A064-CD1FB82A3F47}"/>
              </a:ext>
            </a:extLst>
          </p:cNvPr>
          <p:cNvSpPr>
            <a:spLocks noGrp="1"/>
          </p:cNvSpPr>
          <p:nvPr>
            <p:ph type="subTitle" idx="1"/>
          </p:nvPr>
        </p:nvSpPr>
        <p:spPr/>
        <p:txBody>
          <a:bodyPr/>
          <a:lstStyle/>
          <a:p>
            <a:r>
              <a:rPr lang="en-US" dirty="0"/>
              <a:t>Image Classification vs. Object Detection</a:t>
            </a:r>
          </a:p>
        </p:txBody>
      </p:sp>
      <p:sp>
        <p:nvSpPr>
          <p:cNvPr id="5" name="Date Placeholder 4">
            <a:extLst>
              <a:ext uri="{FF2B5EF4-FFF2-40B4-BE49-F238E27FC236}">
                <a16:creationId xmlns:a16="http://schemas.microsoft.com/office/drawing/2014/main" id="{1ED29633-EF18-3CA6-1D43-2A7DD62AE3DD}"/>
              </a:ext>
            </a:extLst>
          </p:cNvPr>
          <p:cNvSpPr>
            <a:spLocks noGrp="1"/>
          </p:cNvSpPr>
          <p:nvPr>
            <p:ph type="dt" sz="half" idx="2"/>
          </p:nvPr>
        </p:nvSpPr>
        <p:spPr/>
        <p:txBody>
          <a:bodyPr/>
          <a:lstStyle/>
          <a:p>
            <a:fld id="{E0C8DACD-4E35-4E4C-AC75-C3DE50F04E7E}" type="datetime1">
              <a:rPr lang="en-US" smtClean="0"/>
              <a:pPr/>
              <a:t>4/6/23</a:t>
            </a:fld>
            <a:endParaRPr lang="en-US" dirty="0"/>
          </a:p>
        </p:txBody>
      </p:sp>
      <p:sp>
        <p:nvSpPr>
          <p:cNvPr id="6" name="Slide Number Placeholder 5">
            <a:extLst>
              <a:ext uri="{FF2B5EF4-FFF2-40B4-BE49-F238E27FC236}">
                <a16:creationId xmlns:a16="http://schemas.microsoft.com/office/drawing/2014/main" id="{1C8B44F7-57DB-9894-EA4B-B17D205D81F9}"/>
              </a:ext>
            </a:extLst>
          </p:cNvPr>
          <p:cNvSpPr>
            <a:spLocks noGrp="1"/>
          </p:cNvSpPr>
          <p:nvPr>
            <p:ph type="sldNum" sz="quarter" idx="4"/>
          </p:nvPr>
        </p:nvSpPr>
        <p:spPr/>
        <p:txBody>
          <a:bodyPr/>
          <a:lstStyle/>
          <a:p>
            <a:fld id="{8A7A6979-0714-4377-B894-6BE4C2D6E202}" type="slidenum">
              <a:rPr lang="en-US" smtClean="0"/>
              <a:pPr/>
              <a:t>6</a:t>
            </a:fld>
            <a:endParaRPr lang="en-US" dirty="0"/>
          </a:p>
        </p:txBody>
      </p:sp>
      <p:sp>
        <p:nvSpPr>
          <p:cNvPr id="9" name="Rectangle 4">
            <a:extLst>
              <a:ext uri="{FF2B5EF4-FFF2-40B4-BE49-F238E27FC236}">
                <a16:creationId xmlns:a16="http://schemas.microsoft.com/office/drawing/2014/main" id="{E4D800C8-6280-BDC9-DDE9-48B415FA5F66}"/>
              </a:ext>
            </a:extLst>
          </p:cNvPr>
          <p:cNvSpPr>
            <a:spLocks noChangeArrowheads="1"/>
          </p:cNvSpPr>
          <p:nvPr/>
        </p:nvSpPr>
        <p:spPr bwMode="auto">
          <a:xfrm>
            <a:off x="6441798" y="270803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TextBox 9">
            <a:extLst>
              <a:ext uri="{FF2B5EF4-FFF2-40B4-BE49-F238E27FC236}">
                <a16:creationId xmlns:a16="http://schemas.microsoft.com/office/drawing/2014/main" id="{0D118D77-EBFE-64DE-ECF9-D9CE15FFB3C8}"/>
              </a:ext>
            </a:extLst>
          </p:cNvPr>
          <p:cNvSpPr txBox="1"/>
          <p:nvPr/>
        </p:nvSpPr>
        <p:spPr>
          <a:xfrm>
            <a:off x="1043553" y="6472156"/>
            <a:ext cx="3148234" cy="369332"/>
          </a:xfrm>
          <a:prstGeom prst="rect">
            <a:avLst/>
          </a:prstGeom>
          <a:noFill/>
        </p:spPr>
        <p:txBody>
          <a:bodyPr wrap="none" rtlCol="0">
            <a:spAutoFit/>
          </a:bodyPr>
          <a:lstStyle/>
          <a:p>
            <a:r>
              <a:rPr lang="en-US" sz="1800" b="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https://tinyurl.com/mrfkssee</a:t>
            </a:r>
            <a:r>
              <a:rPr lang="en-US" sz="1200" dirty="0">
                <a:effectLst/>
              </a:rPr>
              <a:t> </a:t>
            </a:r>
            <a:endParaRPr lang="en-US" sz="1200" dirty="0"/>
          </a:p>
        </p:txBody>
      </p:sp>
      <p:pic>
        <p:nvPicPr>
          <p:cNvPr id="11" name="Picture 10">
            <a:extLst>
              <a:ext uri="{FF2B5EF4-FFF2-40B4-BE49-F238E27FC236}">
                <a16:creationId xmlns:a16="http://schemas.microsoft.com/office/drawing/2014/main" id="{8DE1DEEC-EDC0-67AB-C648-D430FBB13520}"/>
              </a:ext>
            </a:extLst>
          </p:cNvPr>
          <p:cNvPicPr>
            <a:picLocks noChangeAspect="1"/>
          </p:cNvPicPr>
          <p:nvPr/>
        </p:nvPicPr>
        <p:blipFill rotWithShape="1">
          <a:blip r:embed="rId3"/>
          <a:srcRect t="7945" b="9952"/>
          <a:stretch/>
        </p:blipFill>
        <p:spPr bwMode="auto">
          <a:xfrm>
            <a:off x="2674747" y="2096066"/>
            <a:ext cx="7534102" cy="354089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42731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C9E8-35C2-DB8F-08B5-E5CB3502E2B0}"/>
              </a:ext>
            </a:extLst>
          </p:cNvPr>
          <p:cNvSpPr>
            <a:spLocks noGrp="1"/>
          </p:cNvSpPr>
          <p:nvPr>
            <p:ph type="ctrTitle"/>
          </p:nvPr>
        </p:nvSpPr>
        <p:spPr/>
        <p:txBody>
          <a:bodyPr/>
          <a:lstStyle/>
          <a:p>
            <a:r>
              <a:rPr lang="en-US" dirty="0"/>
              <a:t>Deep Learning Applications</a:t>
            </a:r>
          </a:p>
        </p:txBody>
      </p:sp>
      <p:sp>
        <p:nvSpPr>
          <p:cNvPr id="3" name="Subtitle 2">
            <a:extLst>
              <a:ext uri="{FF2B5EF4-FFF2-40B4-BE49-F238E27FC236}">
                <a16:creationId xmlns:a16="http://schemas.microsoft.com/office/drawing/2014/main" id="{D802A51D-5560-FCB4-6572-A5273079125F}"/>
              </a:ext>
            </a:extLst>
          </p:cNvPr>
          <p:cNvSpPr>
            <a:spLocks noGrp="1"/>
          </p:cNvSpPr>
          <p:nvPr>
            <p:ph type="subTitle" idx="1"/>
          </p:nvPr>
        </p:nvSpPr>
        <p:spPr>
          <a:xfrm>
            <a:off x="1043553" y="1345167"/>
            <a:ext cx="7321993" cy="338554"/>
          </a:xfrm>
        </p:spPr>
        <p:txBody>
          <a:bodyPr/>
          <a:lstStyle/>
          <a:p>
            <a:r>
              <a:rPr lang="en-US" dirty="0"/>
              <a:t>Image Classification vs. Object Detection</a:t>
            </a:r>
          </a:p>
        </p:txBody>
      </p:sp>
      <p:sp>
        <p:nvSpPr>
          <p:cNvPr id="5" name="Date Placeholder 4">
            <a:extLst>
              <a:ext uri="{FF2B5EF4-FFF2-40B4-BE49-F238E27FC236}">
                <a16:creationId xmlns:a16="http://schemas.microsoft.com/office/drawing/2014/main" id="{4C906F00-F11A-FFDD-7C22-944088E21814}"/>
              </a:ext>
            </a:extLst>
          </p:cNvPr>
          <p:cNvSpPr>
            <a:spLocks noGrp="1"/>
          </p:cNvSpPr>
          <p:nvPr>
            <p:ph type="dt" sz="half" idx="2"/>
          </p:nvPr>
        </p:nvSpPr>
        <p:spPr/>
        <p:txBody>
          <a:bodyPr/>
          <a:lstStyle/>
          <a:p>
            <a:fld id="{E0C8DACD-4E35-4E4C-AC75-C3DE50F04E7E}" type="datetime1">
              <a:rPr lang="en-US" smtClean="0"/>
              <a:pPr/>
              <a:t>4/6/23</a:t>
            </a:fld>
            <a:endParaRPr lang="en-US" dirty="0"/>
          </a:p>
        </p:txBody>
      </p:sp>
      <p:sp>
        <p:nvSpPr>
          <p:cNvPr id="6" name="Slide Number Placeholder 5">
            <a:extLst>
              <a:ext uri="{FF2B5EF4-FFF2-40B4-BE49-F238E27FC236}">
                <a16:creationId xmlns:a16="http://schemas.microsoft.com/office/drawing/2014/main" id="{056909BD-76DF-F1B0-C9CB-1279F70C14FB}"/>
              </a:ext>
            </a:extLst>
          </p:cNvPr>
          <p:cNvSpPr>
            <a:spLocks noGrp="1"/>
          </p:cNvSpPr>
          <p:nvPr>
            <p:ph type="sldNum" sz="quarter" idx="4"/>
          </p:nvPr>
        </p:nvSpPr>
        <p:spPr/>
        <p:txBody>
          <a:bodyPr/>
          <a:lstStyle/>
          <a:p>
            <a:fld id="{8A7A6979-0714-4377-B894-6BE4C2D6E202}" type="slidenum">
              <a:rPr lang="en-US" smtClean="0"/>
              <a:pPr/>
              <a:t>7</a:t>
            </a:fld>
            <a:endParaRPr lang="en-US" dirty="0"/>
          </a:p>
        </p:txBody>
      </p:sp>
      <p:pic>
        <p:nvPicPr>
          <p:cNvPr id="7" name="Picture 6">
            <a:extLst>
              <a:ext uri="{FF2B5EF4-FFF2-40B4-BE49-F238E27FC236}">
                <a16:creationId xmlns:a16="http://schemas.microsoft.com/office/drawing/2014/main" id="{67452C88-BF82-FBE5-E786-0D82093A2BBB}"/>
              </a:ext>
            </a:extLst>
          </p:cNvPr>
          <p:cNvPicPr>
            <a:picLocks noChangeAspect="1"/>
          </p:cNvPicPr>
          <p:nvPr/>
        </p:nvPicPr>
        <p:blipFill>
          <a:blip r:embed="rId2"/>
          <a:stretch>
            <a:fillRect/>
          </a:stretch>
        </p:blipFill>
        <p:spPr>
          <a:xfrm>
            <a:off x="517096" y="2532421"/>
            <a:ext cx="5578904" cy="2813512"/>
          </a:xfrm>
          <a:prstGeom prst="rect">
            <a:avLst/>
          </a:prstGeom>
        </p:spPr>
      </p:pic>
      <p:pic>
        <p:nvPicPr>
          <p:cNvPr id="8" name="Picture 7" descr="Graphical user interface, website&#10;&#10;Description automatically generated">
            <a:extLst>
              <a:ext uri="{FF2B5EF4-FFF2-40B4-BE49-F238E27FC236}">
                <a16:creationId xmlns:a16="http://schemas.microsoft.com/office/drawing/2014/main" id="{06746722-EFB0-059F-590D-1F20D2EBCA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8050" y="1776663"/>
            <a:ext cx="3738733" cy="5057223"/>
          </a:xfrm>
          <a:prstGeom prst="rect">
            <a:avLst/>
          </a:prstGeom>
        </p:spPr>
      </p:pic>
    </p:spTree>
    <p:extLst>
      <p:ext uri="{BB962C8B-B14F-4D97-AF65-F5344CB8AC3E}">
        <p14:creationId xmlns:p14="http://schemas.microsoft.com/office/powerpoint/2010/main" val="3786732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88A70-E9B6-F0A1-52B8-BF8DE38EEBB9}"/>
              </a:ext>
            </a:extLst>
          </p:cNvPr>
          <p:cNvSpPr>
            <a:spLocks noGrp="1"/>
          </p:cNvSpPr>
          <p:nvPr>
            <p:ph type="ctrTitle"/>
          </p:nvPr>
        </p:nvSpPr>
        <p:spPr/>
        <p:txBody>
          <a:bodyPr/>
          <a:lstStyle/>
          <a:p>
            <a:r>
              <a:rPr lang="en-US" dirty="0"/>
              <a:t>YOLO Object Detection Algorithm</a:t>
            </a:r>
          </a:p>
        </p:txBody>
      </p:sp>
      <p:sp>
        <p:nvSpPr>
          <p:cNvPr id="3" name="Subtitle 2">
            <a:extLst>
              <a:ext uri="{FF2B5EF4-FFF2-40B4-BE49-F238E27FC236}">
                <a16:creationId xmlns:a16="http://schemas.microsoft.com/office/drawing/2014/main" id="{60A698E1-E1D2-41A3-A064-CD1FB82A3F47}"/>
              </a:ext>
            </a:extLst>
          </p:cNvPr>
          <p:cNvSpPr>
            <a:spLocks noGrp="1"/>
          </p:cNvSpPr>
          <p:nvPr>
            <p:ph type="subTitle" idx="1"/>
          </p:nvPr>
        </p:nvSpPr>
        <p:spPr/>
        <p:txBody>
          <a:bodyPr/>
          <a:lstStyle/>
          <a:p>
            <a:r>
              <a:rPr lang="en-US" dirty="0"/>
              <a:t>Single Stage Object Detection</a:t>
            </a:r>
          </a:p>
        </p:txBody>
      </p:sp>
      <p:sp>
        <p:nvSpPr>
          <p:cNvPr id="5" name="Date Placeholder 4">
            <a:extLst>
              <a:ext uri="{FF2B5EF4-FFF2-40B4-BE49-F238E27FC236}">
                <a16:creationId xmlns:a16="http://schemas.microsoft.com/office/drawing/2014/main" id="{1ED29633-EF18-3CA6-1D43-2A7DD62AE3DD}"/>
              </a:ext>
            </a:extLst>
          </p:cNvPr>
          <p:cNvSpPr>
            <a:spLocks noGrp="1"/>
          </p:cNvSpPr>
          <p:nvPr>
            <p:ph type="dt" sz="half" idx="2"/>
          </p:nvPr>
        </p:nvSpPr>
        <p:spPr/>
        <p:txBody>
          <a:bodyPr/>
          <a:lstStyle/>
          <a:p>
            <a:fld id="{E0C8DACD-4E35-4E4C-AC75-C3DE50F04E7E}" type="datetime1">
              <a:rPr lang="en-US" smtClean="0"/>
              <a:pPr/>
              <a:t>4/6/23</a:t>
            </a:fld>
            <a:endParaRPr lang="en-US" dirty="0"/>
          </a:p>
        </p:txBody>
      </p:sp>
      <p:sp>
        <p:nvSpPr>
          <p:cNvPr id="6" name="Slide Number Placeholder 5">
            <a:extLst>
              <a:ext uri="{FF2B5EF4-FFF2-40B4-BE49-F238E27FC236}">
                <a16:creationId xmlns:a16="http://schemas.microsoft.com/office/drawing/2014/main" id="{1C8B44F7-57DB-9894-EA4B-B17D205D81F9}"/>
              </a:ext>
            </a:extLst>
          </p:cNvPr>
          <p:cNvSpPr>
            <a:spLocks noGrp="1"/>
          </p:cNvSpPr>
          <p:nvPr>
            <p:ph type="sldNum" sz="quarter" idx="4"/>
          </p:nvPr>
        </p:nvSpPr>
        <p:spPr/>
        <p:txBody>
          <a:bodyPr/>
          <a:lstStyle/>
          <a:p>
            <a:fld id="{8A7A6979-0714-4377-B894-6BE4C2D6E202}" type="slidenum">
              <a:rPr lang="en-US" smtClean="0"/>
              <a:pPr/>
              <a:t>8</a:t>
            </a:fld>
            <a:endParaRPr lang="en-US" dirty="0"/>
          </a:p>
        </p:txBody>
      </p:sp>
      <p:sp>
        <p:nvSpPr>
          <p:cNvPr id="9" name="Rectangle 4">
            <a:extLst>
              <a:ext uri="{FF2B5EF4-FFF2-40B4-BE49-F238E27FC236}">
                <a16:creationId xmlns:a16="http://schemas.microsoft.com/office/drawing/2014/main" id="{E4D800C8-6280-BDC9-DDE9-48B415FA5F66}"/>
              </a:ext>
            </a:extLst>
          </p:cNvPr>
          <p:cNvSpPr>
            <a:spLocks noChangeArrowheads="1"/>
          </p:cNvSpPr>
          <p:nvPr/>
        </p:nvSpPr>
        <p:spPr bwMode="auto">
          <a:xfrm>
            <a:off x="6441798" y="270803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TextBox 9">
            <a:extLst>
              <a:ext uri="{FF2B5EF4-FFF2-40B4-BE49-F238E27FC236}">
                <a16:creationId xmlns:a16="http://schemas.microsoft.com/office/drawing/2014/main" id="{0D118D77-EBFE-64DE-ECF9-D9CE15FFB3C8}"/>
              </a:ext>
            </a:extLst>
          </p:cNvPr>
          <p:cNvSpPr txBox="1"/>
          <p:nvPr/>
        </p:nvSpPr>
        <p:spPr>
          <a:xfrm>
            <a:off x="1017457" y="6415326"/>
            <a:ext cx="2214068" cy="553998"/>
          </a:xfrm>
          <a:prstGeom prst="rect">
            <a:avLst/>
          </a:prstGeom>
          <a:noFill/>
        </p:spPr>
        <p:txBody>
          <a:bodyPr wrap="none" rtlCol="0">
            <a:spAutoFit/>
          </a:bodyPr>
          <a:lstStyle/>
          <a:p>
            <a:r>
              <a:rPr lang="en-US" sz="1200" b="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https://tinyurl.com/3usmmytd</a:t>
            </a:r>
            <a:endParaRPr lang="en-US" sz="1200" b="1"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endParaRPr>
          </a:p>
          <a:p>
            <a:r>
              <a:rPr lang="en-US" sz="1200" dirty="0">
                <a:hlinkClick r:id="rId3"/>
              </a:rPr>
              <a:t>https://tinyurl.com/bdfppuzd</a:t>
            </a:r>
            <a:r>
              <a:rPr lang="en-US" b="1" u="sng" dirty="0">
                <a:solidFill>
                  <a:srgbClr val="0563C1"/>
                </a:solidFill>
                <a:latin typeface="Calibri" panose="020F0502020204030204" pitchFamily="34" charset="0"/>
                <a:cs typeface="Times New Roman" panose="02020603050405020304" pitchFamily="18" charset="0"/>
              </a:rPr>
              <a:t> </a:t>
            </a:r>
            <a:endParaRPr lang="en-US" sz="1200" dirty="0"/>
          </a:p>
        </p:txBody>
      </p:sp>
      <p:pic>
        <p:nvPicPr>
          <p:cNvPr id="1025" name="Picture 4" descr="Yolo Framework | Object Detection Using Yolo">
            <a:extLst>
              <a:ext uri="{FF2B5EF4-FFF2-40B4-BE49-F238E27FC236}">
                <a16:creationId xmlns:a16="http://schemas.microsoft.com/office/drawing/2014/main" id="{9BB4E3CB-0A57-C43A-BDAF-68F8725C6BC2}"/>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6818210" y="2392695"/>
            <a:ext cx="4631754" cy="24570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YOLO object detection with OpenCV - PyImageSearch">
            <a:extLst>
              <a:ext uri="{FF2B5EF4-FFF2-40B4-BE49-F238E27FC236}">
                <a16:creationId xmlns:a16="http://schemas.microsoft.com/office/drawing/2014/main" id="{6AB58372-B443-C8D0-4F8F-FF1B8A728DA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0162" y="2153932"/>
            <a:ext cx="5701636" cy="3620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6489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D5C29-99A9-AE93-0BCB-24266CE14750}"/>
              </a:ext>
            </a:extLst>
          </p:cNvPr>
          <p:cNvSpPr>
            <a:spLocks noGrp="1"/>
          </p:cNvSpPr>
          <p:nvPr>
            <p:ph type="ctrTitle"/>
          </p:nvPr>
        </p:nvSpPr>
        <p:spPr/>
        <p:txBody>
          <a:bodyPr/>
          <a:lstStyle/>
          <a:p>
            <a:r>
              <a:rPr lang="en-US" dirty="0"/>
              <a:t>Prepare Dataset for Object Detection</a:t>
            </a:r>
          </a:p>
        </p:txBody>
      </p:sp>
      <p:sp>
        <p:nvSpPr>
          <p:cNvPr id="3" name="Subtitle 2">
            <a:extLst>
              <a:ext uri="{FF2B5EF4-FFF2-40B4-BE49-F238E27FC236}">
                <a16:creationId xmlns:a16="http://schemas.microsoft.com/office/drawing/2014/main" id="{AF9F167F-E738-DD10-D883-DE8BD6C74B7A}"/>
              </a:ext>
            </a:extLst>
          </p:cNvPr>
          <p:cNvSpPr>
            <a:spLocks noGrp="1"/>
          </p:cNvSpPr>
          <p:nvPr>
            <p:ph type="subTitle" idx="1"/>
          </p:nvPr>
        </p:nvSpPr>
        <p:spPr/>
        <p:txBody>
          <a:bodyPr/>
          <a:lstStyle/>
          <a:p>
            <a:r>
              <a:rPr lang="en-US" dirty="0"/>
              <a:t>Bounding Box Annotation</a:t>
            </a:r>
          </a:p>
        </p:txBody>
      </p:sp>
      <p:sp>
        <p:nvSpPr>
          <p:cNvPr id="4" name="Text Placeholder 3">
            <a:extLst>
              <a:ext uri="{FF2B5EF4-FFF2-40B4-BE49-F238E27FC236}">
                <a16:creationId xmlns:a16="http://schemas.microsoft.com/office/drawing/2014/main" id="{0F35797A-7ED4-0B6B-82B4-4AA90951A6C0}"/>
              </a:ext>
            </a:extLst>
          </p:cNvPr>
          <p:cNvSpPr>
            <a:spLocks noGrp="1"/>
          </p:cNvSpPr>
          <p:nvPr>
            <p:ph type="body" sz="quarter" idx="14"/>
          </p:nvPr>
        </p:nvSpPr>
        <p:spPr>
          <a:xfrm>
            <a:off x="1065849" y="1981215"/>
            <a:ext cx="2259242" cy="3411537"/>
          </a:xfrm>
        </p:spPr>
        <p:txBody>
          <a:bodyPr/>
          <a:lstStyle/>
          <a:p>
            <a:r>
              <a:rPr lang="en-US" dirty="0"/>
              <a:t>Create bounding boxes around objects</a:t>
            </a:r>
          </a:p>
          <a:p>
            <a:endParaRPr lang="en-US" dirty="0"/>
          </a:p>
          <a:p>
            <a:r>
              <a:rPr lang="en-US" dirty="0"/>
              <a:t>Assign each bounding box to a class</a:t>
            </a:r>
          </a:p>
          <a:p>
            <a:endParaRPr lang="en-US" dirty="0"/>
          </a:p>
          <a:p>
            <a:r>
              <a:rPr lang="en-US" dirty="0"/>
              <a:t>Train object detection models</a:t>
            </a:r>
          </a:p>
        </p:txBody>
      </p:sp>
      <p:sp>
        <p:nvSpPr>
          <p:cNvPr id="5" name="Date Placeholder 4">
            <a:extLst>
              <a:ext uri="{FF2B5EF4-FFF2-40B4-BE49-F238E27FC236}">
                <a16:creationId xmlns:a16="http://schemas.microsoft.com/office/drawing/2014/main" id="{CD19BAE7-274D-C0E9-C01B-1557398DAE0C}"/>
              </a:ext>
            </a:extLst>
          </p:cNvPr>
          <p:cNvSpPr>
            <a:spLocks noGrp="1"/>
          </p:cNvSpPr>
          <p:nvPr>
            <p:ph type="dt" sz="half" idx="2"/>
          </p:nvPr>
        </p:nvSpPr>
        <p:spPr/>
        <p:txBody>
          <a:bodyPr/>
          <a:lstStyle/>
          <a:p>
            <a:fld id="{E0C8DACD-4E35-4E4C-AC75-C3DE50F04E7E}" type="datetime1">
              <a:rPr lang="en-US" smtClean="0"/>
              <a:pPr/>
              <a:t>4/6/23</a:t>
            </a:fld>
            <a:endParaRPr lang="en-US" dirty="0"/>
          </a:p>
        </p:txBody>
      </p:sp>
      <p:sp>
        <p:nvSpPr>
          <p:cNvPr id="6" name="Slide Number Placeholder 5">
            <a:extLst>
              <a:ext uri="{FF2B5EF4-FFF2-40B4-BE49-F238E27FC236}">
                <a16:creationId xmlns:a16="http://schemas.microsoft.com/office/drawing/2014/main" id="{D7552F94-8904-95BF-FFB2-A68AEF74E469}"/>
              </a:ext>
            </a:extLst>
          </p:cNvPr>
          <p:cNvSpPr>
            <a:spLocks noGrp="1"/>
          </p:cNvSpPr>
          <p:nvPr>
            <p:ph type="sldNum" sz="quarter" idx="4"/>
          </p:nvPr>
        </p:nvSpPr>
        <p:spPr/>
        <p:txBody>
          <a:bodyPr/>
          <a:lstStyle/>
          <a:p>
            <a:fld id="{8A7A6979-0714-4377-B894-6BE4C2D6E202}" type="slidenum">
              <a:rPr lang="en-US" smtClean="0"/>
              <a:pPr/>
              <a:t>9</a:t>
            </a:fld>
            <a:endParaRPr lang="en-US" dirty="0"/>
          </a:p>
        </p:txBody>
      </p:sp>
      <p:pic>
        <p:nvPicPr>
          <p:cNvPr id="3074" name="Picture 2" descr="GitHub - heartexlabs/labelImg: LabelImg is now part of the Label Studio  community. The popular image annotation tool created by Tzutalin is no  longer actively being developed, but you can check out Label">
            <a:extLst>
              <a:ext uri="{FF2B5EF4-FFF2-40B4-BE49-F238E27FC236}">
                <a16:creationId xmlns:a16="http://schemas.microsoft.com/office/drawing/2014/main" id="{E263B92D-5A94-7EED-6A00-FC434FC702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44198" y="1866944"/>
            <a:ext cx="7805766" cy="391753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3AF5E55-F231-F920-E63A-171FDEEF0F10}"/>
              </a:ext>
            </a:extLst>
          </p:cNvPr>
          <p:cNvSpPr txBox="1"/>
          <p:nvPr/>
        </p:nvSpPr>
        <p:spPr>
          <a:xfrm>
            <a:off x="6051665" y="6184669"/>
            <a:ext cx="3190297" cy="369332"/>
          </a:xfrm>
          <a:prstGeom prst="rect">
            <a:avLst/>
          </a:prstGeom>
          <a:noFill/>
        </p:spPr>
        <p:txBody>
          <a:bodyPr wrap="none" rtlCol="0">
            <a:spAutoFit/>
          </a:bodyPr>
          <a:lstStyle/>
          <a:p>
            <a:r>
              <a:rPr lang="en-US" dirty="0">
                <a:hlinkClick r:id="rId3"/>
              </a:rPr>
              <a:t>https://tinyurl.com/2p8fnv68</a:t>
            </a:r>
            <a:r>
              <a:rPr lang="en-US" dirty="0"/>
              <a:t> </a:t>
            </a:r>
          </a:p>
        </p:txBody>
      </p:sp>
    </p:spTree>
    <p:extLst>
      <p:ext uri="{BB962C8B-B14F-4D97-AF65-F5344CB8AC3E}">
        <p14:creationId xmlns:p14="http://schemas.microsoft.com/office/powerpoint/2010/main" val="1896990957"/>
      </p:ext>
    </p:extLst>
  </p:cSld>
  <p:clrMapOvr>
    <a:masterClrMapping/>
  </p:clrMapOvr>
</p:sld>
</file>

<file path=ppt/theme/theme1.xml><?xml version="1.0" encoding="utf-8"?>
<a:theme xmlns:a="http://schemas.openxmlformats.org/drawingml/2006/main" name="Purdue1">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9" id="{75583108-398D-D640-8F57-8FB6E9063876}" vid="{CE9578F0-671A-7148-88EB-FA8819E862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Purdue1</Template>
  <TotalTime>644</TotalTime>
  <Words>443</Words>
  <Application>Microsoft Macintosh PowerPoint</Application>
  <PresentationFormat>Widescreen</PresentationFormat>
  <Paragraphs>105</Paragraphs>
  <Slides>11</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Acumin Pro Medium</vt:lpstr>
      <vt:lpstr>Calibri</vt:lpstr>
      <vt:lpstr>Wingdings</vt:lpstr>
      <vt:lpstr>United Sans Reg Medium</vt:lpstr>
      <vt:lpstr>Acumin Pro Semibold</vt:lpstr>
      <vt:lpstr>Arial</vt:lpstr>
      <vt:lpstr>Acumin Pro ExtraCondensed Smbd</vt:lpstr>
      <vt:lpstr>Acumin Pro ExtraCondensed</vt:lpstr>
      <vt:lpstr>Acumin Pro</vt:lpstr>
      <vt:lpstr>United Sans Cd Md</vt:lpstr>
      <vt:lpstr>Acumin Pro SemiCondensed</vt:lpstr>
      <vt:lpstr>Purdue1</vt:lpstr>
      <vt:lpstr>Week 13:   Introduction to Deep Learning-Based Object Detection</vt:lpstr>
      <vt:lpstr>What is Deep Learning?</vt:lpstr>
      <vt:lpstr>Types of Deep Learning Techniques?</vt:lpstr>
      <vt:lpstr>Deep Learning Applications</vt:lpstr>
      <vt:lpstr>Deep Learning Applications</vt:lpstr>
      <vt:lpstr>Deep Learning Applications</vt:lpstr>
      <vt:lpstr>Deep Learning Applications</vt:lpstr>
      <vt:lpstr>YOLO Object Detection Algorithm</vt:lpstr>
      <vt:lpstr>Prepare Dataset for Object Detection</vt:lpstr>
      <vt:lpstr>In this lab</vt:lpstr>
      <vt:lpstr>Overview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Ahmad, Aanis</dc:creator>
  <cp:lastModifiedBy>Ahmad, Aanis</cp:lastModifiedBy>
  <cp:revision>66</cp:revision>
  <dcterms:created xsi:type="dcterms:W3CDTF">2023-01-15T22:41:51Z</dcterms:created>
  <dcterms:modified xsi:type="dcterms:W3CDTF">2023-04-06T21:08:44Z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2023-01-15T22:41:59Z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55bc0fbf-171f-4406-9839-06ac775f1c74</vt:lpwstr>
  </property>
  <property fmtid="{D5CDD505-2E9C-101B-9397-08002B2CF9AE}" pid="8" name="MSIP_Label_4044bd30-2ed7-4c9d-9d12-46200872a97b_ContentBits">
    <vt:lpwstr>0</vt:lpwstr>
  </property>
</Properties>
</file>

<file path=docProps/thumbnail.jpeg>
</file>